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6" r:id="rId2"/>
  </p:sldMasterIdLst>
  <p:notesMasterIdLst>
    <p:notesMasterId r:id="rId16"/>
  </p:notesMasterIdLst>
  <p:sldIdLst>
    <p:sldId id="502" r:id="rId3"/>
    <p:sldId id="754" r:id="rId4"/>
    <p:sldId id="742" r:id="rId5"/>
    <p:sldId id="755" r:id="rId6"/>
    <p:sldId id="364" r:id="rId7"/>
    <p:sldId id="753" r:id="rId8"/>
    <p:sldId id="508" r:id="rId9"/>
    <p:sldId id="267" r:id="rId10"/>
    <p:sldId id="794" r:id="rId11"/>
    <p:sldId id="453" r:id="rId12"/>
    <p:sldId id="793" r:id="rId13"/>
    <p:sldId id="756" r:id="rId14"/>
    <p:sldId id="57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tch Brinks" initials="MB" lastIdx="1" clrIdx="0">
    <p:extLst>
      <p:ext uri="{19B8F6BF-5375-455C-9EA6-DF929625EA0E}">
        <p15:presenceInfo xmlns:p15="http://schemas.microsoft.com/office/powerpoint/2012/main" userId="Mitch Brinks" providerId="None"/>
      </p:ext>
    </p:extLst>
  </p:cmAuthor>
  <p:cmAuthor id="2" name="Caughey, Donna (BWSR)" initials="CD(" lastIdx="1" clrIdx="1">
    <p:extLst>
      <p:ext uri="{19B8F6BF-5375-455C-9EA6-DF929625EA0E}">
        <p15:presenceInfo xmlns:p15="http://schemas.microsoft.com/office/powerpoint/2012/main" userId="S::Donna.Caughey@state.mn.us::3c5e0fed-2c7a-4ca6-b970-65a6e090d9f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9" autoAdjust="0"/>
    <p:restoredTop sz="94717" autoAdjust="0"/>
  </p:normalViewPr>
  <p:slideViewPr>
    <p:cSldViewPr snapToGrid="0">
      <p:cViewPr varScale="1">
        <p:scale>
          <a:sx n="77" d="100"/>
          <a:sy n="77" d="100"/>
        </p:scale>
        <p:origin x="67" y="197"/>
      </p:cViewPr>
      <p:guideLst/>
    </p:cSldViewPr>
  </p:slideViewPr>
  <p:outlineViewPr>
    <p:cViewPr>
      <p:scale>
        <a:sx n="33" d="100"/>
        <a:sy n="33" d="100"/>
      </p:scale>
      <p:origin x="0" y="-86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32AFD1-BB88-4273-AFB3-3392CAAEF813}" type="doc">
      <dgm:prSet loTypeId="urn:microsoft.com/office/officeart/2005/8/layout/pyramid1" loCatId="pyramid" qsTypeId="urn:microsoft.com/office/officeart/2005/8/quickstyle/simple1" qsCatId="simple" csTypeId="urn:microsoft.com/office/officeart/2005/8/colors/accent3_5" csCatId="accent3" phldr="1"/>
      <dgm:spPr/>
    </dgm:pt>
    <dgm:pt modelId="{C5A7D146-E505-441F-BF83-72ADA43DFEF2}">
      <dgm:prSet phldrT="[Text]" custT="1"/>
      <dgm:spPr/>
      <dgm:t>
        <a:bodyPr anchor="b" anchorCtr="0"/>
        <a:lstStyle/>
        <a:p>
          <a:r>
            <a:rPr lang="en-US" sz="1500" b="1" dirty="0"/>
            <a:t>Fee</a:t>
          </a:r>
          <a:br>
            <a:rPr lang="en-US" sz="1500" b="1" dirty="0"/>
          </a:br>
          <a:r>
            <a:rPr lang="en-US" sz="1500" b="1" dirty="0"/>
            <a:t>Title</a:t>
          </a:r>
          <a:br>
            <a:rPr lang="en-US" sz="1500" b="1" dirty="0"/>
          </a:br>
          <a:r>
            <a:rPr lang="en-US" sz="1500" b="1" dirty="0"/>
            <a:t>Purchase</a:t>
          </a:r>
        </a:p>
      </dgm:t>
    </dgm:pt>
    <dgm:pt modelId="{E831F4A8-32F4-4768-9E10-24C663BF78B1}" type="parTrans" cxnId="{268BB985-CC7D-4063-BDDC-B269C7BEDDAD}">
      <dgm:prSet/>
      <dgm:spPr/>
      <dgm:t>
        <a:bodyPr/>
        <a:lstStyle/>
        <a:p>
          <a:endParaRPr lang="en-US"/>
        </a:p>
      </dgm:t>
    </dgm:pt>
    <dgm:pt modelId="{526244CC-4395-4F82-ADF5-ADC03B547494}" type="sibTrans" cxnId="{268BB985-CC7D-4063-BDDC-B269C7BEDDAD}">
      <dgm:prSet/>
      <dgm:spPr/>
      <dgm:t>
        <a:bodyPr/>
        <a:lstStyle/>
        <a:p>
          <a:endParaRPr lang="en-US"/>
        </a:p>
      </dgm:t>
    </dgm:pt>
    <dgm:pt modelId="{D2DE4F1A-60AC-4524-AC61-51831FD2CC8B}">
      <dgm:prSet phldrT="[Text]" custT="1"/>
      <dgm:spPr/>
      <dgm:t>
        <a:bodyPr/>
        <a:lstStyle/>
        <a:p>
          <a:r>
            <a:rPr lang="en-US" sz="1600" b="1" dirty="0"/>
            <a:t>Conservation Easements</a:t>
          </a:r>
        </a:p>
      </dgm:t>
    </dgm:pt>
    <dgm:pt modelId="{317D4A50-7B4D-46D8-918E-7DA134418397}" type="parTrans" cxnId="{D62EB843-6A6D-45CD-A506-4853D6CCA9CC}">
      <dgm:prSet/>
      <dgm:spPr/>
      <dgm:t>
        <a:bodyPr/>
        <a:lstStyle/>
        <a:p>
          <a:endParaRPr lang="en-US"/>
        </a:p>
      </dgm:t>
    </dgm:pt>
    <dgm:pt modelId="{18569E3B-2509-4BDB-B7D6-FDBB0C3A2957}" type="sibTrans" cxnId="{D62EB843-6A6D-45CD-A506-4853D6CCA9CC}">
      <dgm:prSet/>
      <dgm:spPr/>
      <dgm:t>
        <a:bodyPr/>
        <a:lstStyle/>
        <a:p>
          <a:endParaRPr lang="en-US"/>
        </a:p>
      </dgm:t>
    </dgm:pt>
    <dgm:pt modelId="{110EA33F-5090-4227-B807-E674E902ECF8}">
      <dgm:prSet phldrT="[Text]" custT="1"/>
      <dgm:spPr/>
      <dgm:t>
        <a:bodyPr/>
        <a:lstStyle/>
        <a:p>
          <a:r>
            <a:rPr lang="en-US" sz="1800" b="1" dirty="0"/>
            <a:t>Forest Stewardship Plans</a:t>
          </a:r>
          <a:r>
            <a:rPr lang="en-US" sz="2500" dirty="0"/>
            <a:t/>
          </a:r>
          <a:br>
            <a:rPr lang="en-US" sz="2500" dirty="0"/>
          </a:br>
          <a:r>
            <a:rPr lang="en-US" sz="1500" dirty="0"/>
            <a:t>Entry point for most private landowners</a:t>
          </a:r>
        </a:p>
      </dgm:t>
    </dgm:pt>
    <dgm:pt modelId="{3E067708-DCC5-4BAE-9912-6FEACE3741A0}" type="parTrans" cxnId="{BAD011DB-332F-42F4-A372-C8FB2BAA34F3}">
      <dgm:prSet/>
      <dgm:spPr/>
      <dgm:t>
        <a:bodyPr/>
        <a:lstStyle/>
        <a:p>
          <a:endParaRPr lang="en-US"/>
        </a:p>
      </dgm:t>
    </dgm:pt>
    <dgm:pt modelId="{F496D220-E864-44E1-9030-55F609795DD8}" type="sibTrans" cxnId="{BAD011DB-332F-42F4-A372-C8FB2BAA34F3}">
      <dgm:prSet/>
      <dgm:spPr/>
      <dgm:t>
        <a:bodyPr/>
        <a:lstStyle/>
        <a:p>
          <a:endParaRPr lang="en-US"/>
        </a:p>
      </dgm:t>
    </dgm:pt>
    <dgm:pt modelId="{F01B2992-5F8F-4FE7-AF32-D8076598BE98}">
      <dgm:prSet phldrT="[Text]" custT="1"/>
      <dgm:spPr/>
      <dgm:t>
        <a:bodyPr/>
        <a:lstStyle/>
        <a:p>
          <a:r>
            <a:rPr lang="en-US" sz="1800" b="1" dirty="0"/>
            <a:t>SFIA</a:t>
          </a:r>
          <a:r>
            <a:rPr lang="en-US" sz="2400" dirty="0"/>
            <a:t/>
          </a:r>
          <a:br>
            <a:rPr lang="en-US" sz="2400" dirty="0"/>
          </a:br>
          <a:r>
            <a:rPr lang="en-US" sz="1500" dirty="0"/>
            <a:t>8-, 20-, or 50- year covenant</a:t>
          </a:r>
        </a:p>
      </dgm:t>
    </dgm:pt>
    <dgm:pt modelId="{566AD672-B0AE-4BEE-A683-480FA3026AE9}" type="parTrans" cxnId="{DA121EE0-B99B-406A-9B2E-10479943C392}">
      <dgm:prSet/>
      <dgm:spPr/>
      <dgm:t>
        <a:bodyPr/>
        <a:lstStyle/>
        <a:p>
          <a:endParaRPr lang="en-US"/>
        </a:p>
      </dgm:t>
    </dgm:pt>
    <dgm:pt modelId="{0B879AF7-D53C-4FBA-A6D7-56215287647F}" type="sibTrans" cxnId="{DA121EE0-B99B-406A-9B2E-10479943C392}">
      <dgm:prSet/>
      <dgm:spPr/>
      <dgm:t>
        <a:bodyPr/>
        <a:lstStyle/>
        <a:p>
          <a:endParaRPr lang="en-US"/>
        </a:p>
      </dgm:t>
    </dgm:pt>
    <dgm:pt modelId="{9510471C-5E91-4465-B02D-08956F300AEE}">
      <dgm:prSet phldrT="[Text]" custT="1"/>
      <dgm:spPr/>
      <dgm:t>
        <a:bodyPr/>
        <a:lstStyle/>
        <a:p>
          <a:r>
            <a:rPr lang="en-US" sz="1800" b="1" dirty="0"/>
            <a:t>Cost-Share</a:t>
          </a:r>
          <a:r>
            <a:rPr lang="en-US" sz="2400" dirty="0"/>
            <a:t/>
          </a:r>
          <a:br>
            <a:rPr lang="en-US" sz="2400" dirty="0"/>
          </a:br>
          <a:r>
            <a:rPr lang="en-US" sz="1500" dirty="0"/>
            <a:t>Tree planting, site prep, bud-capping, etc.</a:t>
          </a:r>
        </a:p>
      </dgm:t>
    </dgm:pt>
    <dgm:pt modelId="{636E7FD3-D61D-4D97-9293-D6499E1F519F}" type="parTrans" cxnId="{1B1D6B34-59B6-4DA3-8626-CBF36DA8B1BE}">
      <dgm:prSet/>
      <dgm:spPr/>
      <dgm:t>
        <a:bodyPr/>
        <a:lstStyle/>
        <a:p>
          <a:endParaRPr lang="en-US"/>
        </a:p>
      </dgm:t>
    </dgm:pt>
    <dgm:pt modelId="{0F701B78-487E-4D61-B7AF-0B7AAA03ED97}" type="sibTrans" cxnId="{1B1D6B34-59B6-4DA3-8626-CBF36DA8B1BE}">
      <dgm:prSet/>
      <dgm:spPr/>
      <dgm:t>
        <a:bodyPr/>
        <a:lstStyle/>
        <a:p>
          <a:endParaRPr lang="en-US"/>
        </a:p>
      </dgm:t>
    </dgm:pt>
    <dgm:pt modelId="{D99F7749-7316-43D1-9B34-BEC7E7E41319}">
      <dgm:prSet phldrT="[Text]" custT="1"/>
      <dgm:spPr/>
      <dgm:t>
        <a:bodyPr/>
        <a:lstStyle/>
        <a:p>
          <a:r>
            <a:rPr lang="en-US" sz="1800" b="1" dirty="0"/>
            <a:t>Timber Harvest</a:t>
          </a:r>
        </a:p>
      </dgm:t>
    </dgm:pt>
    <dgm:pt modelId="{55B92FDB-038A-44F9-9815-F5B38435A3A5}" type="parTrans" cxnId="{AA56388D-9993-4A21-B14F-238573A2245B}">
      <dgm:prSet/>
      <dgm:spPr/>
      <dgm:t>
        <a:bodyPr/>
        <a:lstStyle/>
        <a:p>
          <a:endParaRPr lang="en-US"/>
        </a:p>
      </dgm:t>
    </dgm:pt>
    <dgm:pt modelId="{E284FA1F-ED7C-4843-A09F-22250E268F6F}" type="sibTrans" cxnId="{AA56388D-9993-4A21-B14F-238573A2245B}">
      <dgm:prSet/>
      <dgm:spPr/>
      <dgm:t>
        <a:bodyPr/>
        <a:lstStyle/>
        <a:p>
          <a:endParaRPr lang="en-US"/>
        </a:p>
      </dgm:t>
    </dgm:pt>
    <dgm:pt modelId="{D8403D50-1B04-4D77-ADFF-4529EEFEB663}" type="pres">
      <dgm:prSet presAssocID="{3632AFD1-BB88-4273-AFB3-3392CAAEF813}" presName="Name0" presStyleCnt="0">
        <dgm:presLayoutVars>
          <dgm:dir/>
          <dgm:animLvl val="lvl"/>
          <dgm:resizeHandles val="exact"/>
        </dgm:presLayoutVars>
      </dgm:prSet>
      <dgm:spPr/>
    </dgm:pt>
    <dgm:pt modelId="{A1B54439-3495-4C0F-95D6-6CF85F0725D2}" type="pres">
      <dgm:prSet presAssocID="{C5A7D146-E505-441F-BF83-72ADA43DFEF2}" presName="Name8" presStyleCnt="0"/>
      <dgm:spPr/>
    </dgm:pt>
    <dgm:pt modelId="{19EE1407-C388-4509-89BA-38D24668E2C1}" type="pres">
      <dgm:prSet presAssocID="{C5A7D146-E505-441F-BF83-72ADA43DFEF2}" presName="level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8475F2-EFFB-4E37-ADFB-F7BBA7619C38}" type="pres">
      <dgm:prSet presAssocID="{C5A7D146-E505-441F-BF83-72ADA43DFEF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E5F36C-E1B4-4689-9A56-00AAFDB4D7F5}" type="pres">
      <dgm:prSet presAssocID="{D2DE4F1A-60AC-4524-AC61-51831FD2CC8B}" presName="Name8" presStyleCnt="0"/>
      <dgm:spPr/>
    </dgm:pt>
    <dgm:pt modelId="{B6537A90-D60B-41CD-BF98-F90FD567EAFF}" type="pres">
      <dgm:prSet presAssocID="{D2DE4F1A-60AC-4524-AC61-51831FD2CC8B}" presName="level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F99587-632E-4EA9-8D05-C0A39F3C9E59}" type="pres">
      <dgm:prSet presAssocID="{D2DE4F1A-60AC-4524-AC61-51831FD2CC8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387A12-CAC1-4DCE-96FA-F242E01A3544}" type="pres">
      <dgm:prSet presAssocID="{F01B2992-5F8F-4FE7-AF32-D8076598BE98}" presName="Name8" presStyleCnt="0"/>
      <dgm:spPr/>
    </dgm:pt>
    <dgm:pt modelId="{78696A7E-53EF-456B-A4D5-BDC528B901DE}" type="pres">
      <dgm:prSet presAssocID="{F01B2992-5F8F-4FE7-AF32-D8076598BE98}" presName="level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BA287C-CEE0-42F9-A84B-EF765F128147}" type="pres">
      <dgm:prSet presAssocID="{F01B2992-5F8F-4FE7-AF32-D8076598BE9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C2D411-B2FA-49E2-A406-26E3ACEB8C25}" type="pres">
      <dgm:prSet presAssocID="{D99F7749-7316-43D1-9B34-BEC7E7E41319}" presName="Name8" presStyleCnt="0"/>
      <dgm:spPr/>
    </dgm:pt>
    <dgm:pt modelId="{7771EDB9-DAF5-4265-868D-39279BC38D9A}" type="pres">
      <dgm:prSet presAssocID="{D99F7749-7316-43D1-9B34-BEC7E7E41319}" presName="level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439C16-5CBF-4DAE-A5A4-F4DF3A5B7556}" type="pres">
      <dgm:prSet presAssocID="{D99F7749-7316-43D1-9B34-BEC7E7E4131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3FB867-C288-4181-8EF1-29B2C10CB616}" type="pres">
      <dgm:prSet presAssocID="{9510471C-5E91-4465-B02D-08956F300AEE}" presName="Name8" presStyleCnt="0"/>
      <dgm:spPr/>
    </dgm:pt>
    <dgm:pt modelId="{BBBA5604-D744-4AE7-AC7F-992780081C1A}" type="pres">
      <dgm:prSet presAssocID="{9510471C-5E91-4465-B02D-08956F300AEE}" presName="level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C0D2B7-C2EF-457B-B87F-25AF166DFC12}" type="pres">
      <dgm:prSet presAssocID="{9510471C-5E91-4465-B02D-08956F300AE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68D5AC-3931-4A46-8542-CD94B42F3FE7}" type="pres">
      <dgm:prSet presAssocID="{110EA33F-5090-4227-B807-E674E902ECF8}" presName="Name8" presStyleCnt="0"/>
      <dgm:spPr/>
    </dgm:pt>
    <dgm:pt modelId="{466401D5-AFBF-4D70-B2CA-EA7D8B9E7DE8}" type="pres">
      <dgm:prSet presAssocID="{110EA33F-5090-4227-B807-E674E902ECF8}" presName="level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B1F184-E28D-4F8C-A307-6F3B8C8AAC3E}" type="pres">
      <dgm:prSet presAssocID="{110EA33F-5090-4227-B807-E674E902ECF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1C2853D-D646-4941-8F71-A05CB7F407EA}" type="presOf" srcId="{D2DE4F1A-60AC-4524-AC61-51831FD2CC8B}" destId="{B6537A90-D60B-41CD-BF98-F90FD567EAFF}" srcOrd="0" destOrd="0" presId="urn:microsoft.com/office/officeart/2005/8/layout/pyramid1"/>
    <dgm:cxn modelId="{DA121EE0-B99B-406A-9B2E-10479943C392}" srcId="{3632AFD1-BB88-4273-AFB3-3392CAAEF813}" destId="{F01B2992-5F8F-4FE7-AF32-D8076598BE98}" srcOrd="2" destOrd="0" parTransId="{566AD672-B0AE-4BEE-A683-480FA3026AE9}" sibTransId="{0B879AF7-D53C-4FBA-A6D7-56215287647F}"/>
    <dgm:cxn modelId="{A81F390E-54D2-404E-ABDA-0EDE5DF59912}" type="presOf" srcId="{9510471C-5E91-4465-B02D-08956F300AEE}" destId="{BBBA5604-D744-4AE7-AC7F-992780081C1A}" srcOrd="0" destOrd="0" presId="urn:microsoft.com/office/officeart/2005/8/layout/pyramid1"/>
    <dgm:cxn modelId="{D2081285-8860-4921-9ACF-D37468963E10}" type="presOf" srcId="{D99F7749-7316-43D1-9B34-BEC7E7E41319}" destId="{8F439C16-5CBF-4DAE-A5A4-F4DF3A5B7556}" srcOrd="1" destOrd="0" presId="urn:microsoft.com/office/officeart/2005/8/layout/pyramid1"/>
    <dgm:cxn modelId="{5D46FE1C-A12C-40CC-9F23-32B425FAFE3A}" type="presOf" srcId="{C5A7D146-E505-441F-BF83-72ADA43DFEF2}" destId="{658475F2-EFFB-4E37-ADFB-F7BBA7619C38}" srcOrd="1" destOrd="0" presId="urn:microsoft.com/office/officeart/2005/8/layout/pyramid1"/>
    <dgm:cxn modelId="{6190F24F-6A70-4D04-8F9B-EBED3EB52268}" type="presOf" srcId="{D2DE4F1A-60AC-4524-AC61-51831FD2CC8B}" destId="{C5F99587-632E-4EA9-8D05-C0A39F3C9E59}" srcOrd="1" destOrd="0" presId="urn:microsoft.com/office/officeart/2005/8/layout/pyramid1"/>
    <dgm:cxn modelId="{AA56388D-9993-4A21-B14F-238573A2245B}" srcId="{3632AFD1-BB88-4273-AFB3-3392CAAEF813}" destId="{D99F7749-7316-43D1-9B34-BEC7E7E41319}" srcOrd="3" destOrd="0" parTransId="{55B92FDB-038A-44F9-9815-F5B38435A3A5}" sibTransId="{E284FA1F-ED7C-4843-A09F-22250E268F6F}"/>
    <dgm:cxn modelId="{B2313A5A-B880-4AAC-818A-9191A82E77B8}" type="presOf" srcId="{3632AFD1-BB88-4273-AFB3-3392CAAEF813}" destId="{D8403D50-1B04-4D77-ADFF-4529EEFEB663}" srcOrd="0" destOrd="0" presId="urn:microsoft.com/office/officeart/2005/8/layout/pyramid1"/>
    <dgm:cxn modelId="{6D75F7CA-EF08-4166-8EE0-AC0D564F0B8F}" type="presOf" srcId="{110EA33F-5090-4227-B807-E674E902ECF8}" destId="{67B1F184-E28D-4F8C-A307-6F3B8C8AAC3E}" srcOrd="1" destOrd="0" presId="urn:microsoft.com/office/officeart/2005/8/layout/pyramid1"/>
    <dgm:cxn modelId="{804E8761-08DA-4D5F-9A73-EB671EEC4955}" type="presOf" srcId="{110EA33F-5090-4227-B807-E674E902ECF8}" destId="{466401D5-AFBF-4D70-B2CA-EA7D8B9E7DE8}" srcOrd="0" destOrd="0" presId="urn:microsoft.com/office/officeart/2005/8/layout/pyramid1"/>
    <dgm:cxn modelId="{672B4D5A-CD9D-4B1B-808D-99A3629AD823}" type="presOf" srcId="{D99F7749-7316-43D1-9B34-BEC7E7E41319}" destId="{7771EDB9-DAF5-4265-868D-39279BC38D9A}" srcOrd="0" destOrd="0" presId="urn:microsoft.com/office/officeart/2005/8/layout/pyramid1"/>
    <dgm:cxn modelId="{8ADFA56B-1245-4FD9-B61D-245484F1D720}" type="presOf" srcId="{9510471C-5E91-4465-B02D-08956F300AEE}" destId="{C2C0D2B7-C2EF-457B-B87F-25AF166DFC12}" srcOrd="1" destOrd="0" presId="urn:microsoft.com/office/officeart/2005/8/layout/pyramid1"/>
    <dgm:cxn modelId="{6AF87480-08E9-4348-9732-F2AF3F3CB235}" type="presOf" srcId="{F01B2992-5F8F-4FE7-AF32-D8076598BE98}" destId="{78696A7E-53EF-456B-A4D5-BDC528B901DE}" srcOrd="0" destOrd="0" presId="urn:microsoft.com/office/officeart/2005/8/layout/pyramid1"/>
    <dgm:cxn modelId="{BAD011DB-332F-42F4-A372-C8FB2BAA34F3}" srcId="{3632AFD1-BB88-4273-AFB3-3392CAAEF813}" destId="{110EA33F-5090-4227-B807-E674E902ECF8}" srcOrd="5" destOrd="0" parTransId="{3E067708-DCC5-4BAE-9912-6FEACE3741A0}" sibTransId="{F496D220-E864-44E1-9030-55F609795DD8}"/>
    <dgm:cxn modelId="{1B1D6B34-59B6-4DA3-8626-CBF36DA8B1BE}" srcId="{3632AFD1-BB88-4273-AFB3-3392CAAEF813}" destId="{9510471C-5E91-4465-B02D-08956F300AEE}" srcOrd="4" destOrd="0" parTransId="{636E7FD3-D61D-4D97-9293-D6499E1F519F}" sibTransId="{0F701B78-487E-4D61-B7AF-0B7AAA03ED97}"/>
    <dgm:cxn modelId="{D62EB843-6A6D-45CD-A506-4853D6CCA9CC}" srcId="{3632AFD1-BB88-4273-AFB3-3392CAAEF813}" destId="{D2DE4F1A-60AC-4524-AC61-51831FD2CC8B}" srcOrd="1" destOrd="0" parTransId="{317D4A50-7B4D-46D8-918E-7DA134418397}" sibTransId="{18569E3B-2509-4BDB-B7D6-FDBB0C3A2957}"/>
    <dgm:cxn modelId="{4522ED74-87F1-48E3-ADB2-A724D7052631}" type="presOf" srcId="{C5A7D146-E505-441F-BF83-72ADA43DFEF2}" destId="{19EE1407-C388-4509-89BA-38D24668E2C1}" srcOrd="0" destOrd="0" presId="urn:microsoft.com/office/officeart/2005/8/layout/pyramid1"/>
    <dgm:cxn modelId="{268BB985-CC7D-4063-BDDC-B269C7BEDDAD}" srcId="{3632AFD1-BB88-4273-AFB3-3392CAAEF813}" destId="{C5A7D146-E505-441F-BF83-72ADA43DFEF2}" srcOrd="0" destOrd="0" parTransId="{E831F4A8-32F4-4768-9E10-24C663BF78B1}" sibTransId="{526244CC-4395-4F82-ADF5-ADC03B547494}"/>
    <dgm:cxn modelId="{04CE2E32-4A67-4133-B25B-07FC73498491}" type="presOf" srcId="{F01B2992-5F8F-4FE7-AF32-D8076598BE98}" destId="{A1BA287C-CEE0-42F9-A84B-EF765F128147}" srcOrd="1" destOrd="0" presId="urn:microsoft.com/office/officeart/2005/8/layout/pyramid1"/>
    <dgm:cxn modelId="{8743F691-1A38-4B3A-B67E-0BF04FB4AFFA}" type="presParOf" srcId="{D8403D50-1B04-4D77-ADFF-4529EEFEB663}" destId="{A1B54439-3495-4C0F-95D6-6CF85F0725D2}" srcOrd="0" destOrd="0" presId="urn:microsoft.com/office/officeart/2005/8/layout/pyramid1"/>
    <dgm:cxn modelId="{960DEF2B-1427-4522-A281-73CBFB5D4C74}" type="presParOf" srcId="{A1B54439-3495-4C0F-95D6-6CF85F0725D2}" destId="{19EE1407-C388-4509-89BA-38D24668E2C1}" srcOrd="0" destOrd="0" presId="urn:microsoft.com/office/officeart/2005/8/layout/pyramid1"/>
    <dgm:cxn modelId="{9674C9CB-F1B7-432D-A6F9-312EC3503282}" type="presParOf" srcId="{A1B54439-3495-4C0F-95D6-6CF85F0725D2}" destId="{658475F2-EFFB-4E37-ADFB-F7BBA7619C38}" srcOrd="1" destOrd="0" presId="urn:microsoft.com/office/officeart/2005/8/layout/pyramid1"/>
    <dgm:cxn modelId="{8A06A875-9542-4205-8A85-C767FBD1F05D}" type="presParOf" srcId="{D8403D50-1B04-4D77-ADFF-4529EEFEB663}" destId="{2EE5F36C-E1B4-4689-9A56-00AAFDB4D7F5}" srcOrd="1" destOrd="0" presId="urn:microsoft.com/office/officeart/2005/8/layout/pyramid1"/>
    <dgm:cxn modelId="{71664C9A-2940-4869-B7ED-6B13410F493F}" type="presParOf" srcId="{2EE5F36C-E1B4-4689-9A56-00AAFDB4D7F5}" destId="{B6537A90-D60B-41CD-BF98-F90FD567EAFF}" srcOrd="0" destOrd="0" presId="urn:microsoft.com/office/officeart/2005/8/layout/pyramid1"/>
    <dgm:cxn modelId="{A0357A13-BAD9-45A4-8666-926B1140908C}" type="presParOf" srcId="{2EE5F36C-E1B4-4689-9A56-00AAFDB4D7F5}" destId="{C5F99587-632E-4EA9-8D05-C0A39F3C9E59}" srcOrd="1" destOrd="0" presId="urn:microsoft.com/office/officeart/2005/8/layout/pyramid1"/>
    <dgm:cxn modelId="{55216BDC-0B0D-428B-BA0E-81F958427093}" type="presParOf" srcId="{D8403D50-1B04-4D77-ADFF-4529EEFEB663}" destId="{CC387A12-CAC1-4DCE-96FA-F242E01A3544}" srcOrd="2" destOrd="0" presId="urn:microsoft.com/office/officeart/2005/8/layout/pyramid1"/>
    <dgm:cxn modelId="{AF44C8C3-D450-4E8C-B463-67B6CB7961F0}" type="presParOf" srcId="{CC387A12-CAC1-4DCE-96FA-F242E01A3544}" destId="{78696A7E-53EF-456B-A4D5-BDC528B901DE}" srcOrd="0" destOrd="0" presId="urn:microsoft.com/office/officeart/2005/8/layout/pyramid1"/>
    <dgm:cxn modelId="{5B85BEDF-71D4-458A-95F4-607427AC7484}" type="presParOf" srcId="{CC387A12-CAC1-4DCE-96FA-F242E01A3544}" destId="{A1BA287C-CEE0-42F9-A84B-EF765F128147}" srcOrd="1" destOrd="0" presId="urn:microsoft.com/office/officeart/2005/8/layout/pyramid1"/>
    <dgm:cxn modelId="{89A6A9F1-36AE-41E5-9404-7E15C9BE1C80}" type="presParOf" srcId="{D8403D50-1B04-4D77-ADFF-4529EEFEB663}" destId="{D6C2D411-B2FA-49E2-A406-26E3ACEB8C25}" srcOrd="3" destOrd="0" presId="urn:microsoft.com/office/officeart/2005/8/layout/pyramid1"/>
    <dgm:cxn modelId="{0C40C2F7-2624-4516-9DFF-D7EB2CDF409C}" type="presParOf" srcId="{D6C2D411-B2FA-49E2-A406-26E3ACEB8C25}" destId="{7771EDB9-DAF5-4265-868D-39279BC38D9A}" srcOrd="0" destOrd="0" presId="urn:microsoft.com/office/officeart/2005/8/layout/pyramid1"/>
    <dgm:cxn modelId="{16BD4A06-0D5B-4F45-B65F-CEF8574DBD25}" type="presParOf" srcId="{D6C2D411-B2FA-49E2-A406-26E3ACEB8C25}" destId="{8F439C16-5CBF-4DAE-A5A4-F4DF3A5B7556}" srcOrd="1" destOrd="0" presId="urn:microsoft.com/office/officeart/2005/8/layout/pyramid1"/>
    <dgm:cxn modelId="{1B75A41E-C995-4C18-8EDB-0F2E3EEFF183}" type="presParOf" srcId="{D8403D50-1B04-4D77-ADFF-4529EEFEB663}" destId="{003FB867-C288-4181-8EF1-29B2C10CB616}" srcOrd="4" destOrd="0" presId="urn:microsoft.com/office/officeart/2005/8/layout/pyramid1"/>
    <dgm:cxn modelId="{3EFEAB30-40AC-4B36-9CAB-87EC27DD5293}" type="presParOf" srcId="{003FB867-C288-4181-8EF1-29B2C10CB616}" destId="{BBBA5604-D744-4AE7-AC7F-992780081C1A}" srcOrd="0" destOrd="0" presId="urn:microsoft.com/office/officeart/2005/8/layout/pyramid1"/>
    <dgm:cxn modelId="{147F010B-A8BD-4336-86F9-61E8D87DC1E1}" type="presParOf" srcId="{003FB867-C288-4181-8EF1-29B2C10CB616}" destId="{C2C0D2B7-C2EF-457B-B87F-25AF166DFC12}" srcOrd="1" destOrd="0" presId="urn:microsoft.com/office/officeart/2005/8/layout/pyramid1"/>
    <dgm:cxn modelId="{968CD06A-DAC9-466F-B4CF-8B3754AC14FB}" type="presParOf" srcId="{D8403D50-1B04-4D77-ADFF-4529EEFEB663}" destId="{8968D5AC-3931-4A46-8542-CD94B42F3FE7}" srcOrd="5" destOrd="0" presId="urn:microsoft.com/office/officeart/2005/8/layout/pyramid1"/>
    <dgm:cxn modelId="{6727539A-BCDF-4B89-A1AD-888F91B8F4D3}" type="presParOf" srcId="{8968D5AC-3931-4A46-8542-CD94B42F3FE7}" destId="{466401D5-AFBF-4D70-B2CA-EA7D8B9E7DE8}" srcOrd="0" destOrd="0" presId="urn:microsoft.com/office/officeart/2005/8/layout/pyramid1"/>
    <dgm:cxn modelId="{903EEA6A-AAE5-43AE-8666-C646D6A43775}" type="presParOf" srcId="{8968D5AC-3931-4A46-8542-CD94B42F3FE7}" destId="{67B1F184-E28D-4F8C-A307-6F3B8C8AAC3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EE1407-C388-4509-89BA-38D24668E2C1}">
      <dsp:nvSpPr>
        <dsp:cNvPr id="0" name=""/>
        <dsp:cNvSpPr/>
      </dsp:nvSpPr>
      <dsp:spPr>
        <a:xfrm>
          <a:off x="2799678" y="0"/>
          <a:ext cx="1119871" cy="792634"/>
        </a:xfrm>
        <a:prstGeom prst="trapezoid">
          <a:avLst>
            <a:gd name="adj" fmla="val 70642"/>
          </a:avLst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b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/>
            <a:t>Fee</a:t>
          </a:r>
          <a:br>
            <a:rPr lang="en-US" sz="1500" b="1" kern="1200" dirty="0"/>
          </a:br>
          <a:r>
            <a:rPr lang="en-US" sz="1500" b="1" kern="1200" dirty="0"/>
            <a:t>Title</a:t>
          </a:r>
          <a:br>
            <a:rPr lang="en-US" sz="1500" b="1" kern="1200" dirty="0"/>
          </a:br>
          <a:r>
            <a:rPr lang="en-US" sz="1500" b="1" kern="1200" dirty="0"/>
            <a:t>Purchase</a:t>
          </a:r>
        </a:p>
      </dsp:txBody>
      <dsp:txXfrm>
        <a:off x="2799678" y="0"/>
        <a:ext cx="1119871" cy="792634"/>
      </dsp:txXfrm>
    </dsp:sp>
    <dsp:sp modelId="{B6537A90-D60B-41CD-BF98-F90FD567EAFF}">
      <dsp:nvSpPr>
        <dsp:cNvPr id="0" name=""/>
        <dsp:cNvSpPr/>
      </dsp:nvSpPr>
      <dsp:spPr>
        <a:xfrm>
          <a:off x="2239742" y="792634"/>
          <a:ext cx="2239742" cy="792634"/>
        </a:xfrm>
        <a:prstGeom prst="trapezoid">
          <a:avLst>
            <a:gd name="adj" fmla="val 70642"/>
          </a:avLst>
        </a:prstGeom>
        <a:solidFill>
          <a:schemeClr val="accent3">
            <a:alpha val="90000"/>
            <a:hueOff val="0"/>
            <a:satOff val="0"/>
            <a:lumOff val="0"/>
            <a:alphaOff val="-8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/>
            <a:t>Conservation Easements</a:t>
          </a:r>
        </a:p>
      </dsp:txBody>
      <dsp:txXfrm>
        <a:off x="2631697" y="792634"/>
        <a:ext cx="1455832" cy="792634"/>
      </dsp:txXfrm>
    </dsp:sp>
    <dsp:sp modelId="{78696A7E-53EF-456B-A4D5-BDC528B901DE}">
      <dsp:nvSpPr>
        <dsp:cNvPr id="0" name=""/>
        <dsp:cNvSpPr/>
      </dsp:nvSpPr>
      <dsp:spPr>
        <a:xfrm>
          <a:off x="1679807" y="1585268"/>
          <a:ext cx="3359614" cy="792634"/>
        </a:xfrm>
        <a:prstGeom prst="trapezoid">
          <a:avLst>
            <a:gd name="adj" fmla="val 70642"/>
          </a:avLst>
        </a:prstGeom>
        <a:solidFill>
          <a:schemeClr val="accent3">
            <a:alpha val="90000"/>
            <a:hueOff val="0"/>
            <a:satOff val="0"/>
            <a:lumOff val="0"/>
            <a:alphaOff val="-16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/>
            <a:t>SFIA</a:t>
          </a:r>
          <a:r>
            <a:rPr lang="en-US" sz="2400" kern="1200" dirty="0"/>
            <a:t/>
          </a:r>
          <a:br>
            <a:rPr lang="en-US" sz="2400" kern="1200" dirty="0"/>
          </a:br>
          <a:r>
            <a:rPr lang="en-US" sz="1500" kern="1200" dirty="0"/>
            <a:t>8-, 20-, or 50- year covenant</a:t>
          </a:r>
        </a:p>
      </dsp:txBody>
      <dsp:txXfrm>
        <a:off x="2267739" y="1585268"/>
        <a:ext cx="2183749" cy="792634"/>
      </dsp:txXfrm>
    </dsp:sp>
    <dsp:sp modelId="{7771EDB9-DAF5-4265-868D-39279BC38D9A}">
      <dsp:nvSpPr>
        <dsp:cNvPr id="0" name=""/>
        <dsp:cNvSpPr/>
      </dsp:nvSpPr>
      <dsp:spPr>
        <a:xfrm>
          <a:off x="1119871" y="2377903"/>
          <a:ext cx="4479485" cy="792634"/>
        </a:xfrm>
        <a:prstGeom prst="trapezoid">
          <a:avLst>
            <a:gd name="adj" fmla="val 70642"/>
          </a:avLst>
        </a:prstGeom>
        <a:solidFill>
          <a:schemeClr val="accent3">
            <a:alpha val="90000"/>
            <a:hueOff val="0"/>
            <a:satOff val="0"/>
            <a:lumOff val="0"/>
            <a:alphaOff val="-24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/>
            <a:t>Timber Harvest</a:t>
          </a:r>
        </a:p>
      </dsp:txBody>
      <dsp:txXfrm>
        <a:off x="1903781" y="2377903"/>
        <a:ext cx="2911665" cy="792634"/>
      </dsp:txXfrm>
    </dsp:sp>
    <dsp:sp modelId="{BBBA5604-D744-4AE7-AC7F-992780081C1A}">
      <dsp:nvSpPr>
        <dsp:cNvPr id="0" name=""/>
        <dsp:cNvSpPr/>
      </dsp:nvSpPr>
      <dsp:spPr>
        <a:xfrm>
          <a:off x="559935" y="3170537"/>
          <a:ext cx="5599356" cy="792634"/>
        </a:xfrm>
        <a:prstGeom prst="trapezoid">
          <a:avLst>
            <a:gd name="adj" fmla="val 70642"/>
          </a:avLst>
        </a:prstGeom>
        <a:solidFill>
          <a:schemeClr val="accent3">
            <a:alpha val="90000"/>
            <a:hueOff val="0"/>
            <a:satOff val="0"/>
            <a:lumOff val="0"/>
            <a:alphaOff val="-32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/>
            <a:t>Cost-Share</a:t>
          </a:r>
          <a:r>
            <a:rPr lang="en-US" sz="2400" kern="1200" dirty="0"/>
            <a:t/>
          </a:r>
          <a:br>
            <a:rPr lang="en-US" sz="2400" kern="1200" dirty="0"/>
          </a:br>
          <a:r>
            <a:rPr lang="en-US" sz="1500" kern="1200" dirty="0"/>
            <a:t>Tree planting, site prep, bud-capping, etc.</a:t>
          </a:r>
        </a:p>
      </dsp:txBody>
      <dsp:txXfrm>
        <a:off x="1539823" y="3170537"/>
        <a:ext cx="3639581" cy="792634"/>
      </dsp:txXfrm>
    </dsp:sp>
    <dsp:sp modelId="{466401D5-AFBF-4D70-B2CA-EA7D8B9E7DE8}">
      <dsp:nvSpPr>
        <dsp:cNvPr id="0" name=""/>
        <dsp:cNvSpPr/>
      </dsp:nvSpPr>
      <dsp:spPr>
        <a:xfrm>
          <a:off x="0" y="3963171"/>
          <a:ext cx="6719228" cy="792634"/>
        </a:xfrm>
        <a:prstGeom prst="trapezoid">
          <a:avLst>
            <a:gd name="adj" fmla="val 70642"/>
          </a:avLst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/>
            <a:t>Forest Stewardship Plans</a:t>
          </a:r>
          <a:r>
            <a:rPr lang="en-US" sz="2500" kern="1200" dirty="0"/>
            <a:t/>
          </a:r>
          <a:br>
            <a:rPr lang="en-US" sz="2500" kern="1200" dirty="0"/>
          </a:br>
          <a:r>
            <a:rPr lang="en-US" sz="1500" kern="1200" dirty="0"/>
            <a:t>Entry point for most private landowners</a:t>
          </a:r>
        </a:p>
      </dsp:txBody>
      <dsp:txXfrm>
        <a:off x="1175864" y="3963171"/>
        <a:ext cx="4367498" cy="7926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52F36A-D245-4499-BB46-C8F2E7675DF4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F45D92-EC2B-41C9-B755-EBA92A9B3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015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980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85305" indent="-302040"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08161" indent="-241632"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91426" indent="-241632"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4690" indent="-241632"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57954" indent="-241632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41218" indent="-241632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24483" indent="-241632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07747" indent="-241632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48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5E9CEB-E440-444E-B88E-557615C01A2B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485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24049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85305" indent="-302040"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08161" indent="-241632"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91426" indent="-241632"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4690" indent="-241632"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57954" indent="-241632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41218" indent="-241632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24483" indent="-241632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07747" indent="-241632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48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5E9CEB-E440-444E-B88E-557615C01A2B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485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6217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85305" indent="-302040"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08161" indent="-241632"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91426" indent="-241632"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4690" indent="-241632"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57954" indent="-241632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41218" indent="-241632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24483" indent="-241632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07747" indent="-241632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48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5E9CEB-E440-444E-B88E-557615C01A2B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485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2104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(Logo Only)">
    <p:bg bwMode="gray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0" y="4188566"/>
            <a:ext cx="12192000" cy="1199223"/>
          </a:xfrm>
          <a:solidFill>
            <a:schemeClr val="accent2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0" y="5387787"/>
            <a:ext cx="12192000" cy="14702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 bwMode="black">
          <a:xfrm>
            <a:off x="2802468" y="5644885"/>
            <a:ext cx="6587067" cy="903063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1000"/>
              </a:spcAft>
              <a:buNone/>
              <a:defRPr sz="1800" baseline="0"/>
            </a:lvl1pPr>
          </a:lstStyle>
          <a:p>
            <a:r>
              <a:rPr lang="en-US" sz="1800" dirty="0" err="1"/>
              <a:t>Firstname</a:t>
            </a:r>
            <a:r>
              <a:rPr lang="en-US" sz="1800" dirty="0"/>
              <a:t> </a:t>
            </a:r>
            <a:r>
              <a:rPr lang="en-US" sz="1800" dirty="0" err="1"/>
              <a:t>Lastname</a:t>
            </a:r>
            <a:r>
              <a:rPr lang="en-US" sz="1800" dirty="0"/>
              <a:t> | Job Title</a:t>
            </a:r>
          </a:p>
          <a:p>
            <a:r>
              <a:rPr lang="en-US" sz="1800" dirty="0"/>
              <a:t>Date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 bwMode="black"/>
        <p:txBody>
          <a:bodyPr/>
          <a:lstStyle/>
          <a:p>
            <a:fld id="{74B0E577-33FE-4012-B53C-EF12F611048F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422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ck Overlay, Gra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1"/>
            <a:ext cx="12192000" cy="1219199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219197"/>
            <a:ext cx="12192000" cy="5638803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 bwMode="auto">
          <a:xfrm>
            <a:off x="0" y="2609241"/>
            <a:ext cx="5683624" cy="2858715"/>
          </a:xfrm>
          <a:solidFill>
            <a:schemeClr val="tx1">
              <a:alpha val="88000"/>
            </a:schemeClr>
          </a:solidFill>
        </p:spPr>
        <p:txBody>
          <a:bodyPr rIns="274320" anchor="ctr"/>
          <a:lstStyle>
            <a:lvl1pPr marL="685783" indent="-228594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2500">
                <a:solidFill>
                  <a:schemeClr val="bg1"/>
                </a:solidFill>
              </a:defRPr>
            </a:lvl1pPr>
            <a:lvl2pPr marL="1142971" indent="-228594">
              <a:lnSpc>
                <a:spcPct val="100000"/>
              </a:lnSpc>
              <a:buClr>
                <a:schemeClr val="accent2"/>
              </a:buClr>
              <a:defRPr sz="2100">
                <a:solidFill>
                  <a:schemeClr val="bg1"/>
                </a:solidFill>
              </a:defRPr>
            </a:lvl2pPr>
            <a:lvl3pPr marL="1600160" indent="-228594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3pPr>
            <a:lvl4pPr marL="2057349" indent="-228594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4pPr>
            <a:lvl5pPr marL="2514537" indent="-228594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18020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 - Image Background">
    <p:bg bwMode="black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424139" y="624469"/>
            <a:ext cx="5198328" cy="5072440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6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 hasCustomPrompt="1"/>
          </p:nvPr>
        </p:nvSpPr>
        <p:spPr bwMode="white">
          <a:xfrm>
            <a:off x="1005466" y="1"/>
            <a:ext cx="3986213" cy="5086351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39999" i="0">
                <a:solidFill>
                  <a:schemeClr val="bg1"/>
                </a:solidFill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46758109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 - Red Background">
    <p:bg bwMode="gray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424139" y="624469"/>
            <a:ext cx="5198328" cy="5072440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6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title.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 bwMode="white">
          <a:xfrm>
            <a:off x="1005466" y="1"/>
            <a:ext cx="3986213" cy="5086351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39999" i="0">
                <a:solidFill>
                  <a:schemeClr val="bg1"/>
                </a:solidFill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0624E68-B8A4-4A57-8891-05724B51AC11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55042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Quote Solid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2212733"/>
            <a:ext cx="10515600" cy="1472163"/>
          </a:xfrm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38200" y="3684897"/>
            <a:ext cx="10515600" cy="2517600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16C24BF-964C-43A8-B5AD-1F546864CF39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 bwMode="white">
          <a:xfrm>
            <a:off x="0" y="1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4" name="Picture 13" descr="Board of Water and Soild Resources Logo" title="BWSR Logo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273969" y="390285"/>
            <a:ext cx="3234329" cy="88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68532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Quote Solid Light Background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1651380"/>
            <a:ext cx="12192000" cy="1733267"/>
          </a:xfrm>
          <a:solidFill>
            <a:schemeClr val="tx1"/>
          </a:solidFill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838200" y="3521123"/>
            <a:ext cx="10515600" cy="268137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7A83ACC-30BF-4A65-8412-352951D03B81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 bwMode="white">
          <a:xfrm>
            <a:off x="0" y="1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 descr="Board of Water and Soild Resources Logo" title="BWSR Logo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399337" y="390285"/>
            <a:ext cx="3234329" cy="88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99288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1557" y="555380"/>
            <a:ext cx="10400443" cy="63026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Rectangle 2"/>
          <p:cNvSpPr/>
          <p:nvPr/>
        </p:nvSpPr>
        <p:spPr>
          <a:xfrm>
            <a:off x="1791557" y="-6096"/>
            <a:ext cx="10409547" cy="686409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</a:schemeClr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4" name="Picture 3" descr="BWSR Blue logo Pantone 7468 with clear spac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95" y="150626"/>
            <a:ext cx="1470635" cy="1823447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784307" y="1448167"/>
            <a:ext cx="10416797" cy="2057084"/>
          </a:xfrm>
          <a:ln>
            <a:noFill/>
          </a:ln>
        </p:spPr>
        <p:txBody>
          <a:bodyPr rIns="0">
            <a:normAutofit/>
          </a:bodyPr>
          <a:lstStyle>
            <a:lvl1pPr algn="ctr">
              <a:defRPr sz="5867" baseline="0">
                <a:solidFill>
                  <a:schemeClr val="bg1"/>
                </a:solidFill>
                <a:effectLst>
                  <a:outerShdw blurRad="101600" dist="50800" algn="l" rotWithShape="0">
                    <a:schemeClr val="tx1">
                      <a:alpha val="30000"/>
                    </a:schemeClr>
                  </a:outerShdw>
                </a:effectLst>
              </a:defRPr>
            </a:lvl1pPr>
          </a:lstStyle>
          <a:p>
            <a:r>
              <a:rPr lang="en-US" dirty="0"/>
              <a:t>BWSR Title Slide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784310" y="3505252"/>
            <a:ext cx="10416796" cy="1288269"/>
          </a:xfrm>
          <a:prstGeom prst="rect">
            <a:avLst/>
          </a:prstGeom>
          <a:ln>
            <a:noFill/>
          </a:ln>
        </p:spPr>
        <p:txBody>
          <a:bodyPr vert="horz" lIns="0" tIns="60960" rIns="121920" bIns="60960" rtlCol="0" anchor="ctr" anchorCtr="0">
            <a:normAutofit/>
          </a:bodyPr>
          <a:lstStyle>
            <a:lvl1pPr marL="228600" algn="l" defTabSz="914400" rtl="0" eaLnBrk="1" latinLnBrk="0" hangingPunct="1">
              <a:spcBef>
                <a:spcPct val="0"/>
              </a:spcBef>
              <a:buNone/>
              <a:defRPr sz="3600" b="1" i="0" kern="1200" cap="none" normalizeH="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000" b="0" i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Subhead for title slide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2084732" y="3514355"/>
            <a:ext cx="9848961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outerShdw blurRad="50800" dist="25400" dir="5280000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782453" y="21169"/>
            <a:ext cx="10409547" cy="561473"/>
          </a:xfrm>
          <a:prstGeom prst="rect">
            <a:avLst/>
          </a:prstGeom>
          <a:gradFill flip="none" rotWithShape="1">
            <a:gsLst>
              <a:gs pos="100000">
                <a:schemeClr val="tx1"/>
              </a:gs>
              <a:gs pos="0">
                <a:schemeClr val="accent2"/>
              </a:gs>
            </a:gsLst>
            <a:lin ang="16200000" scaled="0"/>
            <a:tileRect/>
          </a:gradFill>
          <a:ln>
            <a:noFill/>
          </a:ln>
          <a:effectLst>
            <a:outerShdw blurRad="76200" dist="50800" dir="2700000" sx="110000" sy="110000" algn="tl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" name="Rectangle 8"/>
          <p:cNvSpPr/>
          <p:nvPr userDrawn="1"/>
        </p:nvSpPr>
        <p:spPr>
          <a:xfrm>
            <a:off x="1791557" y="555378"/>
            <a:ext cx="10400443" cy="63026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Rectangle 10"/>
          <p:cNvSpPr/>
          <p:nvPr userDrawn="1"/>
        </p:nvSpPr>
        <p:spPr>
          <a:xfrm>
            <a:off x="1791557" y="-6096"/>
            <a:ext cx="10409547" cy="686409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</a:schemeClr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2" name="Picture 11" descr="BWSR Blue logo Pantone 7468 with clear space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95" y="150623"/>
            <a:ext cx="1470635" cy="1823447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 userDrawn="1"/>
        </p:nvSpPr>
        <p:spPr>
          <a:xfrm>
            <a:off x="1784306" y="3505251"/>
            <a:ext cx="10416796" cy="1288269"/>
          </a:xfrm>
          <a:prstGeom prst="rect">
            <a:avLst/>
          </a:prstGeom>
          <a:ln>
            <a:noFill/>
          </a:ln>
        </p:spPr>
        <p:txBody>
          <a:bodyPr vert="horz" lIns="0" tIns="60960" rIns="121920" bIns="60960" rtlCol="0" anchor="ctr" anchorCtr="0">
            <a:normAutofit/>
          </a:bodyPr>
          <a:lstStyle>
            <a:lvl1pPr marL="228600" algn="l" defTabSz="914400" rtl="0" eaLnBrk="1" latinLnBrk="0" hangingPunct="1">
              <a:spcBef>
                <a:spcPct val="0"/>
              </a:spcBef>
              <a:buNone/>
              <a:defRPr sz="3600" b="1" i="0" kern="1200" cap="none" normalizeH="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000" b="0" i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Subhead for title slide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2084726" y="3514355"/>
            <a:ext cx="9848961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outerShdw blurRad="50800" dist="25400" dir="5280000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1782453" y="21166"/>
            <a:ext cx="10409547" cy="561473"/>
          </a:xfrm>
          <a:prstGeom prst="rect">
            <a:avLst/>
          </a:prstGeom>
          <a:gradFill flip="none" rotWithShape="1">
            <a:gsLst>
              <a:gs pos="100000">
                <a:schemeClr val="tx1"/>
              </a:gs>
              <a:gs pos="0">
                <a:schemeClr val="accent2"/>
              </a:gs>
            </a:gsLst>
            <a:lin ang="16200000" scaled="0"/>
            <a:tileRect/>
          </a:gradFill>
          <a:ln>
            <a:noFill/>
          </a:ln>
          <a:effectLst>
            <a:outerShdw blurRad="76200" dist="50800" dir="2700000" sx="110000" sy="110000" algn="tl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413156011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791557" y="555378"/>
            <a:ext cx="10400443" cy="63026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Rectangle 2"/>
          <p:cNvSpPr/>
          <p:nvPr userDrawn="1"/>
        </p:nvSpPr>
        <p:spPr>
          <a:xfrm>
            <a:off x="1791557" y="-6096"/>
            <a:ext cx="10409547" cy="686409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</a:schemeClr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4" name="Picture 3" descr="BWSR Blue logo Pantone 7468 with clear space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95" y="150623"/>
            <a:ext cx="1470635" cy="1823447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784307" y="1448167"/>
            <a:ext cx="10416797" cy="2057084"/>
          </a:xfrm>
          <a:ln>
            <a:noFill/>
          </a:ln>
        </p:spPr>
        <p:txBody>
          <a:bodyPr rIns="0">
            <a:normAutofit/>
          </a:bodyPr>
          <a:lstStyle>
            <a:lvl1pPr algn="ctr">
              <a:defRPr sz="5867" baseline="0">
                <a:solidFill>
                  <a:schemeClr val="bg1"/>
                </a:solidFill>
                <a:effectLst>
                  <a:outerShdw blurRad="101600" dist="50800" algn="l" rotWithShape="0">
                    <a:schemeClr val="tx1">
                      <a:alpha val="30000"/>
                    </a:schemeClr>
                  </a:outerShdw>
                </a:effectLst>
              </a:defRPr>
            </a:lvl1pPr>
          </a:lstStyle>
          <a:p>
            <a:r>
              <a:rPr lang="en-US" dirty="0"/>
              <a:t>BWSR Title Slide</a:t>
            </a:r>
          </a:p>
        </p:txBody>
      </p:sp>
      <p:sp>
        <p:nvSpPr>
          <p:cNvPr id="6" name="Title 1"/>
          <p:cNvSpPr txBox="1">
            <a:spLocks/>
          </p:cNvSpPr>
          <p:nvPr userDrawn="1"/>
        </p:nvSpPr>
        <p:spPr>
          <a:xfrm>
            <a:off x="1784306" y="3505251"/>
            <a:ext cx="10416796" cy="1288269"/>
          </a:xfrm>
          <a:prstGeom prst="rect">
            <a:avLst/>
          </a:prstGeom>
          <a:ln>
            <a:noFill/>
          </a:ln>
        </p:spPr>
        <p:txBody>
          <a:bodyPr vert="horz" lIns="0" tIns="60960" rIns="121920" bIns="60960" rtlCol="0" anchor="ctr" anchorCtr="0">
            <a:normAutofit/>
          </a:bodyPr>
          <a:lstStyle>
            <a:lvl1pPr marL="228600" algn="l" defTabSz="914400" rtl="0" eaLnBrk="1" latinLnBrk="0" hangingPunct="1">
              <a:spcBef>
                <a:spcPct val="0"/>
              </a:spcBef>
              <a:buNone/>
              <a:defRPr sz="3600" b="1" i="0" kern="1200" cap="none" normalizeH="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000" b="0" i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Subhead for title slide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084726" y="3514355"/>
            <a:ext cx="9848961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outerShdw blurRad="50800" dist="25400" dir="5280000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1782453" y="21166"/>
            <a:ext cx="10409547" cy="561473"/>
          </a:xfrm>
          <a:prstGeom prst="rect">
            <a:avLst/>
          </a:prstGeom>
          <a:gradFill flip="none" rotWithShape="1">
            <a:gsLst>
              <a:gs pos="100000">
                <a:schemeClr val="tx1"/>
              </a:gs>
              <a:gs pos="0">
                <a:schemeClr val="accent2"/>
              </a:gs>
            </a:gsLst>
            <a:lin ang="16200000" scaled="0"/>
            <a:tileRect/>
          </a:gradFill>
          <a:ln>
            <a:noFill/>
          </a:ln>
          <a:effectLst>
            <a:outerShdw blurRad="76200" dist="50800" dir="2700000" sx="110000" sy="110000" algn="tl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98210337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2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B030CCF2-483C-4034-928F-637A84EFCFEC}" type="datetime1">
              <a:rPr lang="en-US" smtClean="0">
                <a:solidFill>
                  <a:srgbClr val="000000"/>
                </a:solidFill>
              </a:rPr>
              <a:t>7/9/2020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r>
              <a:rPr lang="en-US">
                <a:solidFill>
                  <a:srgbClr val="000000"/>
                </a:solidFill>
              </a:rPr>
              <a:t>Minnesota Board of Water and Soil Resources |  www.bwsr.state.mn.us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E9BD4C6C-2D50-44DC-87A4-F7253B2E9871}" type="slidenum">
              <a:rPr lang="en-US" smtClean="0">
                <a:solidFill>
                  <a:srgbClr val="000000"/>
                </a:solidFill>
              </a:rPr>
              <a:pPr defTabSz="914377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843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ck Overlay, Whit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219197"/>
            <a:ext cx="12192000" cy="563880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 bwMode="auto">
          <a:xfrm>
            <a:off x="0" y="2609241"/>
            <a:ext cx="5683624" cy="2858715"/>
          </a:xfrm>
          <a:solidFill>
            <a:schemeClr val="tx1">
              <a:alpha val="88000"/>
            </a:schemeClr>
          </a:solidFill>
        </p:spPr>
        <p:txBody>
          <a:bodyPr rIns="274320" anchor="ctr"/>
          <a:lstStyle>
            <a:lvl1pPr marL="685783" indent="-228594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 marL="1142971" indent="-228594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 marL="1600160" indent="-228594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 marL="2057349" indent="-228594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 marL="2514537" indent="-228594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8307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(Solid White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 bwMode="black">
          <a:xfrm>
            <a:off x="838200" y="1366346"/>
            <a:ext cx="105156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black">
          <a:xfrm>
            <a:off x="838201" y="6356351"/>
            <a:ext cx="1358591" cy="365125"/>
          </a:xfrm>
        </p:spPr>
        <p:txBody>
          <a:bodyPr/>
          <a:lstStyle/>
          <a:p>
            <a:fld id="{8A963FFB-D4B8-42BB-B16B-F50EA85BE516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black">
          <a:xfrm>
            <a:off x="9891133" y="6356351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6647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(Solid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 bwMode="white">
          <a:xfrm>
            <a:off x="838200" y="1366346"/>
            <a:ext cx="105156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1" y="6356351"/>
            <a:ext cx="13585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941543-08D8-45B5-913F-950BD3236C92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3" y="6356351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2078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 (Solid Dark)">
    <p:bg bwMode="black"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 bwMode="white">
          <a:xfrm>
            <a:off x="838200" y="1366346"/>
            <a:ext cx="105156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1" y="6356351"/>
            <a:ext cx="13585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28B7FF-DDE3-448A-A289-2B64F64F1496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3" y="6356351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8544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(Solid Lt Gray)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 bwMode="black">
          <a:xfrm>
            <a:off x="838200" y="1366346"/>
            <a:ext cx="105156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838201" y="6356351"/>
            <a:ext cx="13585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558C391-EDEA-4DE7-845B-2C229C8F273A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9891133" y="6356351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7690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 (Solid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1" name="Content Placeholder 4"/>
          <p:cNvSpPr>
            <a:spLocks noGrp="1"/>
          </p:cNvSpPr>
          <p:nvPr>
            <p:ph sz="quarter" idx="10"/>
          </p:nvPr>
        </p:nvSpPr>
        <p:spPr bwMode="white">
          <a:xfrm>
            <a:off x="838201" y="1366346"/>
            <a:ext cx="6234953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 bwMode="gray">
          <a:xfrm>
            <a:off x="7653565" y="1364825"/>
            <a:ext cx="4538435" cy="4538435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1" y="6356351"/>
            <a:ext cx="13585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1EA3C9-0579-4A55-8B25-181E01901E99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3" y="6356351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1584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 (Solid Dark)">
    <p:bg bwMode="black"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0"/>
          </p:nvPr>
        </p:nvSpPr>
        <p:spPr bwMode="white">
          <a:xfrm>
            <a:off x="838201" y="1366346"/>
            <a:ext cx="6234953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 bwMode="gray">
          <a:xfrm>
            <a:off x="7653565" y="1364825"/>
            <a:ext cx="4538435" cy="4538435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1" y="6356351"/>
            <a:ext cx="13585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B259FFB-610B-4014-A862-C4150DFC5613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3" y="6356351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7065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 (Solid Lt Gray)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0"/>
          </p:nvPr>
        </p:nvSpPr>
        <p:spPr bwMode="black">
          <a:xfrm>
            <a:off x="838201" y="1366346"/>
            <a:ext cx="6234953" cy="478839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 bwMode="gray">
          <a:xfrm>
            <a:off x="7653565" y="1364825"/>
            <a:ext cx="4538435" cy="4538435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838201" y="6356351"/>
            <a:ext cx="13585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62C68509-DA77-4F76-97FC-876219109021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9891133" y="6356351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376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Page (4 Up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2"/>
            <a:ext cx="12192000" cy="1216023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0" y="1216024"/>
            <a:ext cx="12192000" cy="4987927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81899"/>
            <a:ext cx="2094843" cy="20948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581720" y="434514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3646176" y="1967573"/>
            <a:ext cx="2094843" cy="20948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3421564" y="434514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6486020" y="1967573"/>
            <a:ext cx="2094843" cy="20948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6261408" y="434514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9325864" y="1967573"/>
            <a:ext cx="2094843" cy="20948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9101252" y="4341162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7A0CA1FD-C174-4475-B007-655457A499D4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777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 (Logo Only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0" y="4188566"/>
            <a:ext cx="12192000" cy="1199223"/>
          </a:xfrm>
          <a:solidFill>
            <a:schemeClr val="accent1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0" y="5387787"/>
            <a:ext cx="12192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 bwMode="black">
          <a:xfrm>
            <a:off x="2802468" y="5644885"/>
            <a:ext cx="6587067" cy="903063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1000"/>
              </a:spcAft>
              <a:buNone/>
              <a:defRPr sz="1800" baseline="0"/>
            </a:lvl1pPr>
          </a:lstStyle>
          <a:p>
            <a:r>
              <a:rPr lang="en-US" sz="1800" dirty="0" err="1"/>
              <a:t>Firstname</a:t>
            </a:r>
            <a:r>
              <a:rPr lang="en-US" sz="1800" dirty="0"/>
              <a:t> </a:t>
            </a:r>
            <a:r>
              <a:rPr lang="en-US" sz="1800" dirty="0" err="1"/>
              <a:t>Lastname</a:t>
            </a:r>
            <a:r>
              <a:rPr lang="en-US" sz="1800" dirty="0"/>
              <a:t> | Job Title</a:t>
            </a:r>
          </a:p>
          <a:p>
            <a:r>
              <a:rPr lang="en-US" sz="1800" dirty="0"/>
              <a:t>Date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 bwMode="black"/>
        <p:txBody>
          <a:bodyPr/>
          <a:lstStyle/>
          <a:p>
            <a:fld id="{7E2B3601-896F-4AD7-9E3E-03502A954F15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Board of Water and Soil Resources Logo" title="BWSR Logo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087527" y="1237863"/>
            <a:ext cx="6396957" cy="174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9894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Page (3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2"/>
            <a:ext cx="12192000" cy="1216023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0" y="1216024"/>
            <a:ext cx="12192000" cy="4987927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572814" y="1964393"/>
            <a:ext cx="2332191" cy="2332191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1469226" y="4564989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824541" y="1964392"/>
            <a:ext cx="2317864" cy="231786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4712236" y="4564989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067551" y="1964392"/>
            <a:ext cx="2317864" cy="231786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7955246" y="4564989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793789C8-DB92-4DC0-A343-9AAD1FECC1BB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8622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Page 4-Up White Vertical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81899"/>
            <a:ext cx="2094843" cy="209484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581720" y="4345147"/>
            <a:ext cx="2542477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3646176" y="1967573"/>
            <a:ext cx="2094843" cy="209484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3421564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6486020" y="1967573"/>
            <a:ext cx="2094843" cy="209484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6261408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9325864" y="1967573"/>
            <a:ext cx="2094843" cy="209484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9101252" y="4341162"/>
            <a:ext cx="2542477" cy="1627839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29B9420D-1666-4908-9846-5F7D7224135B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3041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Page 4-Up Gray BG Horizontal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1"/>
            <a:ext cx="12192000" cy="1216023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0" y="1216024"/>
            <a:ext cx="12192000" cy="4987927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3" y="1674773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/>
          </p:nvPr>
        </p:nvSpPr>
        <p:spPr bwMode="black">
          <a:xfrm>
            <a:off x="2876551" y="1674773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806333" y="3939362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 bwMode="black">
          <a:xfrm>
            <a:off x="2876551" y="3939362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6" y="1674773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1674773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6199806" y="3939362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0"/>
          </p:nvPr>
        </p:nvSpPr>
        <p:spPr bwMode="black">
          <a:xfrm>
            <a:off x="8270023" y="3939361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7ED81D1D-CAD0-4B5F-9F2F-871ABA1BB847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5082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Page 4 Up White BG Horizontal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3" y="1674773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 bwMode="black">
          <a:xfrm>
            <a:off x="2876551" y="1674773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806333" y="3939362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5"/>
          </p:nvPr>
        </p:nvSpPr>
        <p:spPr bwMode="black">
          <a:xfrm>
            <a:off x="2876551" y="3939362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6" y="1674773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1674773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6199806" y="3939362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0"/>
          </p:nvPr>
        </p:nvSpPr>
        <p:spPr bwMode="black">
          <a:xfrm>
            <a:off x="8270023" y="3939361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5371E03C-9F19-435A-8813-C8F0C3A12074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4721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Page Duo Gray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20425"/>
            <a:ext cx="12192000" cy="1236448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0" y="1216024"/>
            <a:ext cx="12192000" cy="4987927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3" y="2571730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/>
          </p:nvPr>
        </p:nvSpPr>
        <p:spPr bwMode="black">
          <a:xfrm>
            <a:off x="2876551" y="2571731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6" y="2571730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2571731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7CE0C58D-B827-4498-ABD3-C2910B53BC7F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5515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Page 2 Up White BG Horizontal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3" y="2800329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 bwMode="black">
          <a:xfrm>
            <a:off x="2876551" y="280033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6" y="2800329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280033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E292E939-BA47-433F-8357-48536383C40B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4815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Red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68579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1" y="5638801"/>
            <a:ext cx="12192000" cy="1219200"/>
          </a:xfrm>
          <a:solidFill>
            <a:srgbClr val="003865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7135240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Black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68579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1" y="5638801"/>
            <a:ext cx="12192000" cy="1219200"/>
          </a:xfrm>
          <a:solidFill>
            <a:srgbClr val="0D0D0D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552592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Blu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68579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1" y="5638800"/>
            <a:ext cx="12192000" cy="1219200"/>
          </a:xfrm>
          <a:solidFill>
            <a:srgbClr val="78BE21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5169437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de - Gray Background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 bwMode="white">
          <a:xfrm>
            <a:off x="0" y="0"/>
            <a:ext cx="12192000" cy="1159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Code Demo (Click to Edit)</a:t>
            </a:r>
          </a:p>
        </p:txBody>
      </p:sp>
      <p:sp>
        <p:nvSpPr>
          <p:cNvPr id="10" name="Table Placeholder 8"/>
          <p:cNvSpPr>
            <a:spLocks noGrp="1"/>
          </p:cNvSpPr>
          <p:nvPr>
            <p:ph type="tbl" sz="quarter" idx="13"/>
          </p:nvPr>
        </p:nvSpPr>
        <p:spPr bwMode="gray">
          <a:xfrm>
            <a:off x="2032000" y="2233263"/>
            <a:ext cx="8128000" cy="2966751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black">
          <a:xfrm>
            <a:off x="838201" y="6356351"/>
            <a:ext cx="1358591" cy="365125"/>
          </a:xfrm>
        </p:spPr>
        <p:txBody>
          <a:bodyPr/>
          <a:lstStyle/>
          <a:p>
            <a:fld id="{0C251701-B895-44A6-A349-948BD3F2642A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black">
          <a:xfrm>
            <a:off x="9891133" y="6356351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344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0" y="3477838"/>
            <a:ext cx="12192000" cy="1295183"/>
          </a:xfrm>
          <a:solidFill>
            <a:schemeClr val="accent1"/>
          </a:solidFill>
        </p:spPr>
        <p:txBody>
          <a:bodyPr wrap="square" lIns="182880" tIns="91440" rIns="182880" bIns="91440"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0" y="4773020"/>
            <a:ext cx="12192000" cy="208498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 bwMode="black">
          <a:xfrm>
            <a:off x="2802468" y="5041204"/>
            <a:ext cx="6587067" cy="1097128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baseline="0"/>
            </a:lvl1pPr>
          </a:lstStyle>
          <a:p>
            <a:r>
              <a:rPr lang="en-US" sz="1800" dirty="0" err="1"/>
              <a:t>Firstname</a:t>
            </a:r>
            <a:r>
              <a:rPr lang="en-US" sz="1800" dirty="0"/>
              <a:t> </a:t>
            </a:r>
            <a:r>
              <a:rPr lang="en-US" sz="1800" dirty="0" err="1"/>
              <a:t>Lastname</a:t>
            </a:r>
            <a:r>
              <a:rPr lang="en-US" sz="1800" dirty="0"/>
              <a:t> | Job Title</a:t>
            </a:r>
          </a:p>
          <a:p>
            <a:r>
              <a:rPr lang="en-US" sz="1800" dirty="0"/>
              <a:t>Date</a:t>
            </a:r>
            <a:endParaRPr lang="en-US" dirty="0"/>
          </a:p>
        </p:txBody>
      </p:sp>
      <p:pic>
        <p:nvPicPr>
          <p:cNvPr id="10" name="Picture 9" descr="Board of Water and Soild Resources Logo" title="BWSR Logo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57808" y="5746870"/>
            <a:ext cx="3234329" cy="882089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6253562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/>
          </p:nvPr>
        </p:nvSpPr>
        <p:spPr bwMode="gray">
          <a:xfrm>
            <a:off x="0" y="1"/>
            <a:ext cx="12192000" cy="3380732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4860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and Content (Solid Dark)">
    <p:bg bwMode="black"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 bwMode="white">
          <a:xfrm>
            <a:off x="0" y="0"/>
            <a:ext cx="12192000" cy="1159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Code Demo (Click to Edit)</a:t>
            </a:r>
          </a:p>
        </p:txBody>
      </p:sp>
      <p:sp>
        <p:nvSpPr>
          <p:cNvPr id="14" name="Table Placeholder 8"/>
          <p:cNvSpPr>
            <a:spLocks noGrp="1"/>
          </p:cNvSpPr>
          <p:nvPr>
            <p:ph type="tbl" sz="quarter" idx="13"/>
          </p:nvPr>
        </p:nvSpPr>
        <p:spPr bwMode="gray">
          <a:xfrm>
            <a:off x="2032000" y="2233263"/>
            <a:ext cx="8128000" cy="2966751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1" y="6356351"/>
            <a:ext cx="13585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3BC8D-B2D7-424E-9ECE-5CA54D2289D4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3" y="6356351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6991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and Content (Solid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15898" y="287065"/>
            <a:ext cx="3521927" cy="2734915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/>
          </p:nvPr>
        </p:nvSpPr>
        <p:spPr bwMode="white">
          <a:xfrm>
            <a:off x="815977" y="3211514"/>
            <a:ext cx="3521849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976787" y="504856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9" y="1067566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1" y="6356351"/>
            <a:ext cx="13585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5D9FD9-4463-4FD2-BF5C-394CC2DCD913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3" y="6356351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2900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and Content (Solid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/>
          </p:nvPr>
        </p:nvSpPr>
        <p:spPr bwMode="white">
          <a:xfrm>
            <a:off x="815895" y="1365205"/>
            <a:ext cx="10555696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3222703"/>
            <a:ext cx="9387471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3771873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 bwMode="white">
          <a:xfrm>
            <a:off x="838201" y="6356351"/>
            <a:ext cx="1358591" cy="365125"/>
          </a:xfrm>
        </p:spPr>
        <p:txBody>
          <a:bodyPr/>
          <a:lstStyle/>
          <a:p>
            <a:fld id="{C2A95CCC-9E6A-49C0-B253-2008224F484F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white">
          <a:xfrm>
            <a:off x="9891133" y="6356351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7478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eenshot Light Background Horizontal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15898" y="287065"/>
            <a:ext cx="3521927" cy="273491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 bwMode="black">
          <a:xfrm>
            <a:off x="815977" y="3211514"/>
            <a:ext cx="3521849" cy="247560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976787" y="504856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9" y="1067566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2"/>
          </p:nvPr>
        </p:nvSpPr>
        <p:spPr bwMode="black">
          <a:xfrm>
            <a:off x="838201" y="6356351"/>
            <a:ext cx="1358591" cy="365125"/>
          </a:xfrm>
        </p:spPr>
        <p:txBody>
          <a:bodyPr/>
          <a:lstStyle/>
          <a:p>
            <a:fld id="{22587839-D85E-41CD-B34E-BDC878420974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3"/>
          </p:nvPr>
        </p:nvSpPr>
        <p:spPr bwMode="black">
          <a:xfrm>
            <a:off x="9891133" y="6356351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6195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eenshot Light Background Vertical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/>
          </p:nvPr>
        </p:nvSpPr>
        <p:spPr bwMode="black">
          <a:xfrm>
            <a:off x="815895" y="1365205"/>
            <a:ext cx="10555696" cy="156718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3222703"/>
            <a:ext cx="9387471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3771873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7334416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Quote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15898" y="287065"/>
            <a:ext cx="3521927" cy="2734915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3"/>
          </p:nvPr>
        </p:nvSpPr>
        <p:spPr bwMode="white">
          <a:xfrm>
            <a:off x="815977" y="3211514"/>
            <a:ext cx="3521849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 descr="Computer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712852" y="434837"/>
            <a:ext cx="6828661" cy="605071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5" name="Picture Placeholder 12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8" y="691884"/>
            <a:ext cx="6300787" cy="341153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1" y="6356351"/>
            <a:ext cx="13585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90C7B88-540C-4397-8753-0D36C56631A3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3" y="6356351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3413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ingle Quote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15898" y="287065"/>
            <a:ext cx="3521927" cy="2734915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/>
          </p:nvPr>
        </p:nvSpPr>
        <p:spPr bwMode="white">
          <a:xfrm>
            <a:off x="815977" y="3211514"/>
            <a:ext cx="3521849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976787" y="504856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9" y="1067566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1" y="6356351"/>
            <a:ext cx="13585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CFFB477-9EBA-40C0-AB5E-E3030E2F4EC9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3" y="6356351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301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ingle Quote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3"/>
          </p:nvPr>
        </p:nvSpPr>
        <p:spPr bwMode="white">
          <a:xfrm>
            <a:off x="815895" y="1365205"/>
            <a:ext cx="10555696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3222703"/>
            <a:ext cx="9387471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3771873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11133680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ingle Quote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ular Callout 11"/>
          <p:cNvSpPr/>
          <p:nvPr/>
        </p:nvSpPr>
        <p:spPr bwMode="white">
          <a:xfrm>
            <a:off x="866887" y="601819"/>
            <a:ext cx="105156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1387736" y="1438507"/>
            <a:ext cx="9488245" cy="2219093"/>
          </a:xfrm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1387736" y="4126417"/>
            <a:ext cx="9488245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1" y="6356351"/>
            <a:ext cx="13585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2849B2B-9809-454D-A419-5A6B852C8215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3" y="6356351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08173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and Content (Solid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ular Callout 11"/>
          <p:cNvSpPr/>
          <p:nvPr/>
        </p:nvSpPr>
        <p:spPr bwMode="white">
          <a:xfrm>
            <a:off x="866887" y="601819"/>
            <a:ext cx="105156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1387736" y="1438507"/>
            <a:ext cx="9488245" cy="2219093"/>
          </a:xfrm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1387736" y="4126417"/>
            <a:ext cx="9488245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6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1" y="6356351"/>
            <a:ext cx="13585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E55377-498B-49C9-A1D0-882CC053CE71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3" y="6356351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99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12" name="Table Placeholder 9"/>
          <p:cNvSpPr>
            <a:spLocks noGrp="1"/>
          </p:cNvSpPr>
          <p:nvPr>
            <p:ph type="tbl" sz="quarter" idx="13"/>
          </p:nvPr>
        </p:nvSpPr>
        <p:spPr bwMode="gray">
          <a:xfrm>
            <a:off x="838200" y="1335089"/>
            <a:ext cx="10515600" cy="4841875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41CEDD20-F172-4C77-B7DE-BB54212C4074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265499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Image Black Circle Overlay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6146624" y="685800"/>
            <a:ext cx="5486400" cy="5486400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2341504" algn="l"/>
                <a:tab pos="3770219" algn="l"/>
              </a:tabLst>
              <a:defRPr sz="55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8998840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Image Multiple Circle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6"/>
          <p:cNvSpPr>
            <a:spLocks noGrp="1"/>
          </p:cNvSpPr>
          <p:nvPr>
            <p:ph type="pic" sz="quarter" idx="15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720398" y="912531"/>
            <a:ext cx="4661388" cy="4661388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45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9544817" y="524007"/>
            <a:ext cx="2155300" cy="2155300"/>
          </a:xfrm>
          <a:prstGeom prst="ellipse">
            <a:avLst/>
          </a:prstGeom>
          <a:solidFill>
            <a:srgbClr val="78BE21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5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Second Point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9251001" y="3581845"/>
            <a:ext cx="2637979" cy="2637979"/>
          </a:xfrm>
          <a:prstGeom prst="ellipse">
            <a:avLst/>
          </a:prstGeom>
          <a:solidFill>
            <a:srgbClr val="000000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5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Third Point</a:t>
            </a:r>
          </a:p>
        </p:txBody>
      </p:sp>
    </p:spTree>
    <p:extLst>
      <p:ext uri="{BB962C8B-B14F-4D97-AF65-F5344CB8AC3E}">
        <p14:creationId xmlns:p14="http://schemas.microsoft.com/office/powerpoint/2010/main" val="7042914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Black Box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299476" y="1609867"/>
            <a:ext cx="7593051" cy="3638267"/>
          </a:xfr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spcAft>
                <a:spcPts val="1000"/>
              </a:spcAft>
              <a:tabLst>
                <a:tab pos="3770219" algn="l"/>
              </a:tabLst>
              <a:defRPr sz="7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or </a:t>
            </a:r>
            <a:br>
              <a:rPr lang="en-US" dirty="0"/>
            </a:br>
            <a:r>
              <a:rPr lang="en-US" dirty="0"/>
              <a:t>Statement</a:t>
            </a:r>
          </a:p>
        </p:txBody>
      </p:sp>
    </p:spTree>
    <p:extLst>
      <p:ext uri="{BB962C8B-B14F-4D97-AF65-F5344CB8AC3E}">
        <p14:creationId xmlns:p14="http://schemas.microsoft.com/office/powerpoint/2010/main" val="169512621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Solid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389686"/>
            <a:ext cx="10515600" cy="1340989"/>
          </a:xfrm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7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38200" y="2925700"/>
            <a:ext cx="105156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6F88A2-501D-41BF-90AD-63297D1CCDD2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8248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Solid Light Background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1389686"/>
            <a:ext cx="12192000" cy="1340989"/>
          </a:xfrm>
          <a:solidFill>
            <a:schemeClr val="tx1"/>
          </a:solidFill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7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838200" y="2925700"/>
            <a:ext cx="105156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349248F5-E593-4F3B-96BE-03AF777D4700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black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304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Full Image Background"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0" y="0"/>
            <a:ext cx="121920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edit background picture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389686"/>
            <a:ext cx="10515600" cy="1340989"/>
          </a:xfrm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38200" y="2925700"/>
            <a:ext cx="105156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4ED5EB8-A3AE-4C58-BE35-3A6A6948C7AE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6399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 - Image Background">
    <p:bg bwMode="black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424139" y="624469"/>
            <a:ext cx="5198328" cy="5072440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6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 hasCustomPrompt="1"/>
          </p:nvPr>
        </p:nvSpPr>
        <p:spPr bwMode="white">
          <a:xfrm>
            <a:off x="1005466" y="1"/>
            <a:ext cx="3986213" cy="5086351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39999" i="0">
                <a:solidFill>
                  <a:schemeClr val="bg1"/>
                </a:solidFill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8173197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 - Red Background">
    <p:bg bwMode="gray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424139" y="624469"/>
            <a:ext cx="5198328" cy="5072440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6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title.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 bwMode="white">
          <a:xfrm>
            <a:off x="1005466" y="1"/>
            <a:ext cx="3986213" cy="5086351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39999" i="0">
                <a:solidFill>
                  <a:schemeClr val="bg1"/>
                </a:solidFill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C29682A-F132-4C47-95D7-86159D0ECCBE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049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Quote Solid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2212733"/>
            <a:ext cx="10515600" cy="1472163"/>
          </a:xfrm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38200" y="3684897"/>
            <a:ext cx="10515600" cy="2517600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238CE51-9503-46CE-8C6B-0575A478CEA7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 bwMode="white">
          <a:xfrm>
            <a:off x="0" y="1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4" name="Picture 13" descr="Board of Water and Soild Resources Logo" title="BWSR Logo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273969" y="390285"/>
            <a:ext cx="3234329" cy="88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9490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Quote Solid Light Background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1651380"/>
            <a:ext cx="12192000" cy="1733267"/>
          </a:xfrm>
          <a:solidFill>
            <a:schemeClr val="tx1"/>
          </a:solidFill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838200" y="3521123"/>
            <a:ext cx="10515600" cy="268137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D59C9A-01D6-4638-B2EC-A2564A3529C5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 bwMode="white">
          <a:xfrm>
            <a:off x="0" y="1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 descr="Board of Water and Soild Resources Logo" title="BWSR Logo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399337" y="390285"/>
            <a:ext cx="3234329" cy="88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9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0" y="4188566"/>
            <a:ext cx="12192000" cy="1199223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0" y="5387787"/>
            <a:ext cx="12192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 bwMode="black">
          <a:xfrm>
            <a:off x="2802468" y="5644884"/>
            <a:ext cx="6587067" cy="440971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/>
            </a:lvl1pPr>
          </a:lstStyle>
          <a:p>
            <a:r>
              <a:rPr lang="en-US" sz="1800" dirty="0" err="1"/>
              <a:t>Firstname</a:t>
            </a:r>
            <a:r>
              <a:rPr lang="en-US" sz="1800" dirty="0"/>
              <a:t> </a:t>
            </a:r>
            <a:r>
              <a:rPr lang="en-US" sz="1800" dirty="0" err="1"/>
              <a:t>Lastname</a:t>
            </a:r>
            <a:r>
              <a:rPr lang="en-US" sz="1800" dirty="0"/>
              <a:t> | Job Title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789114"/>
            <a:ext cx="12192000" cy="22987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 bwMode="black"/>
        <p:txBody>
          <a:bodyPr/>
          <a:lstStyle/>
          <a:p>
            <a:fld id="{ABE6E053-DB8E-45A4-9B91-DC001609B5B5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 descr="Board of Water and Soild Resources Logo&#10;" title="BWSR Logo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399337" y="484413"/>
            <a:ext cx="3234329" cy="88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21489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1557" y="555380"/>
            <a:ext cx="10400443" cy="63026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Rectangle 2"/>
          <p:cNvSpPr/>
          <p:nvPr/>
        </p:nvSpPr>
        <p:spPr>
          <a:xfrm>
            <a:off x="1791557" y="-6096"/>
            <a:ext cx="10409547" cy="686409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</a:schemeClr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4" name="Picture 3" descr="BWSR Blue logo Pantone 7468 with clear spac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95" y="150626"/>
            <a:ext cx="1470635" cy="1823447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784307" y="1448167"/>
            <a:ext cx="10416797" cy="2057084"/>
          </a:xfrm>
          <a:ln>
            <a:noFill/>
          </a:ln>
        </p:spPr>
        <p:txBody>
          <a:bodyPr rIns="0">
            <a:normAutofit/>
          </a:bodyPr>
          <a:lstStyle>
            <a:lvl1pPr algn="ctr">
              <a:defRPr sz="5867" baseline="0">
                <a:solidFill>
                  <a:schemeClr val="bg1"/>
                </a:solidFill>
                <a:effectLst>
                  <a:outerShdw blurRad="101600" dist="50800" algn="l" rotWithShape="0">
                    <a:schemeClr val="tx1">
                      <a:alpha val="30000"/>
                    </a:schemeClr>
                  </a:outerShdw>
                </a:effectLst>
              </a:defRPr>
            </a:lvl1pPr>
          </a:lstStyle>
          <a:p>
            <a:r>
              <a:rPr lang="en-US" dirty="0"/>
              <a:t>BWSR Title Slide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784310" y="3505252"/>
            <a:ext cx="10416796" cy="1288269"/>
          </a:xfrm>
          <a:prstGeom prst="rect">
            <a:avLst/>
          </a:prstGeom>
          <a:ln>
            <a:noFill/>
          </a:ln>
        </p:spPr>
        <p:txBody>
          <a:bodyPr vert="horz" lIns="0" tIns="60960" rIns="121920" bIns="60960" rtlCol="0" anchor="ctr" anchorCtr="0">
            <a:normAutofit/>
          </a:bodyPr>
          <a:lstStyle>
            <a:lvl1pPr marL="228600" algn="l" defTabSz="914400" rtl="0" eaLnBrk="1" latinLnBrk="0" hangingPunct="1">
              <a:spcBef>
                <a:spcPct val="0"/>
              </a:spcBef>
              <a:buNone/>
              <a:defRPr sz="3600" b="1" i="0" kern="1200" cap="none" normalizeH="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000" b="0" i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Subhead for title slide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2084732" y="3514355"/>
            <a:ext cx="9848961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outerShdw blurRad="50800" dist="25400" dir="5280000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782453" y="21169"/>
            <a:ext cx="10409547" cy="561473"/>
          </a:xfrm>
          <a:prstGeom prst="rect">
            <a:avLst/>
          </a:prstGeom>
          <a:gradFill flip="none" rotWithShape="1">
            <a:gsLst>
              <a:gs pos="100000">
                <a:schemeClr val="tx1"/>
              </a:gs>
              <a:gs pos="0">
                <a:schemeClr val="accent2"/>
              </a:gs>
            </a:gsLst>
            <a:lin ang="16200000" scaled="0"/>
            <a:tileRect/>
          </a:gradFill>
          <a:ln>
            <a:noFill/>
          </a:ln>
          <a:effectLst>
            <a:outerShdw blurRad="76200" dist="50800" dir="2700000" sx="110000" sy="110000" algn="tl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" name="Rectangle 8"/>
          <p:cNvSpPr/>
          <p:nvPr userDrawn="1"/>
        </p:nvSpPr>
        <p:spPr>
          <a:xfrm>
            <a:off x="1791557" y="555378"/>
            <a:ext cx="10400443" cy="63026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Rectangle 10"/>
          <p:cNvSpPr/>
          <p:nvPr userDrawn="1"/>
        </p:nvSpPr>
        <p:spPr>
          <a:xfrm>
            <a:off x="1791557" y="-6096"/>
            <a:ext cx="10409547" cy="686409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</a:schemeClr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2" name="Picture 11" descr="BWSR Blue logo Pantone 7468 with clear space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95" y="150623"/>
            <a:ext cx="1470635" cy="1823447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 userDrawn="1"/>
        </p:nvSpPr>
        <p:spPr>
          <a:xfrm>
            <a:off x="1784306" y="3505251"/>
            <a:ext cx="10416796" cy="1288269"/>
          </a:xfrm>
          <a:prstGeom prst="rect">
            <a:avLst/>
          </a:prstGeom>
          <a:ln>
            <a:noFill/>
          </a:ln>
        </p:spPr>
        <p:txBody>
          <a:bodyPr vert="horz" lIns="0" tIns="60960" rIns="121920" bIns="60960" rtlCol="0" anchor="ctr" anchorCtr="0">
            <a:normAutofit/>
          </a:bodyPr>
          <a:lstStyle>
            <a:lvl1pPr marL="228600" algn="l" defTabSz="914400" rtl="0" eaLnBrk="1" latinLnBrk="0" hangingPunct="1">
              <a:spcBef>
                <a:spcPct val="0"/>
              </a:spcBef>
              <a:buNone/>
              <a:defRPr sz="3600" b="1" i="0" kern="1200" cap="none" normalizeH="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000" b="0" i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Subhead for title slide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2084726" y="3514355"/>
            <a:ext cx="9848961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outerShdw blurRad="50800" dist="25400" dir="5280000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1782453" y="21166"/>
            <a:ext cx="10409547" cy="561473"/>
          </a:xfrm>
          <a:prstGeom prst="rect">
            <a:avLst/>
          </a:prstGeom>
          <a:gradFill flip="none" rotWithShape="1">
            <a:gsLst>
              <a:gs pos="100000">
                <a:schemeClr val="tx1"/>
              </a:gs>
              <a:gs pos="0">
                <a:schemeClr val="accent2"/>
              </a:gs>
            </a:gsLst>
            <a:lin ang="16200000" scaled="0"/>
            <a:tileRect/>
          </a:gradFill>
          <a:ln>
            <a:noFill/>
          </a:ln>
          <a:effectLst>
            <a:outerShdw blurRad="76200" dist="50800" dir="2700000" sx="110000" sy="110000" algn="tl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88848209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791557" y="555378"/>
            <a:ext cx="10400443" cy="63026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Rectangle 2"/>
          <p:cNvSpPr/>
          <p:nvPr userDrawn="1"/>
        </p:nvSpPr>
        <p:spPr>
          <a:xfrm>
            <a:off x="1791557" y="-6096"/>
            <a:ext cx="10409547" cy="686409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</a:schemeClr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4" name="Picture 3" descr="BWSR Blue logo Pantone 7468 with clear space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95" y="150623"/>
            <a:ext cx="1470635" cy="1823447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784307" y="1448167"/>
            <a:ext cx="10416797" cy="2057084"/>
          </a:xfrm>
          <a:ln>
            <a:noFill/>
          </a:ln>
        </p:spPr>
        <p:txBody>
          <a:bodyPr rIns="0">
            <a:normAutofit/>
          </a:bodyPr>
          <a:lstStyle>
            <a:lvl1pPr algn="ctr">
              <a:defRPr sz="5867" baseline="0">
                <a:solidFill>
                  <a:schemeClr val="bg1"/>
                </a:solidFill>
                <a:effectLst>
                  <a:outerShdw blurRad="101600" dist="50800" algn="l" rotWithShape="0">
                    <a:schemeClr val="tx1">
                      <a:alpha val="30000"/>
                    </a:schemeClr>
                  </a:outerShdw>
                </a:effectLst>
              </a:defRPr>
            </a:lvl1pPr>
          </a:lstStyle>
          <a:p>
            <a:r>
              <a:rPr lang="en-US" dirty="0"/>
              <a:t>BWSR Title Slide</a:t>
            </a:r>
          </a:p>
        </p:txBody>
      </p:sp>
      <p:sp>
        <p:nvSpPr>
          <p:cNvPr id="6" name="Title 1"/>
          <p:cNvSpPr txBox="1">
            <a:spLocks/>
          </p:cNvSpPr>
          <p:nvPr userDrawn="1"/>
        </p:nvSpPr>
        <p:spPr>
          <a:xfrm>
            <a:off x="1784306" y="3505251"/>
            <a:ext cx="10416796" cy="1288269"/>
          </a:xfrm>
          <a:prstGeom prst="rect">
            <a:avLst/>
          </a:prstGeom>
          <a:ln>
            <a:noFill/>
          </a:ln>
        </p:spPr>
        <p:txBody>
          <a:bodyPr vert="horz" lIns="0" tIns="60960" rIns="121920" bIns="60960" rtlCol="0" anchor="ctr" anchorCtr="0">
            <a:normAutofit/>
          </a:bodyPr>
          <a:lstStyle>
            <a:lvl1pPr marL="228600" algn="l" defTabSz="914400" rtl="0" eaLnBrk="1" latinLnBrk="0" hangingPunct="1">
              <a:spcBef>
                <a:spcPct val="0"/>
              </a:spcBef>
              <a:buNone/>
              <a:defRPr sz="3600" b="1" i="0" kern="1200" cap="none" normalizeH="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000" b="0" i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Subhead for title slide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084726" y="3514355"/>
            <a:ext cx="9848961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outerShdw blurRad="50800" dist="25400" dir="5280000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1782453" y="21166"/>
            <a:ext cx="10409547" cy="561473"/>
          </a:xfrm>
          <a:prstGeom prst="rect">
            <a:avLst/>
          </a:prstGeom>
          <a:gradFill flip="none" rotWithShape="1">
            <a:gsLst>
              <a:gs pos="100000">
                <a:schemeClr val="tx1"/>
              </a:gs>
              <a:gs pos="0">
                <a:schemeClr val="accent2"/>
              </a:gs>
            </a:gsLst>
            <a:lin ang="16200000" scaled="0"/>
            <a:tileRect/>
          </a:gradFill>
          <a:ln>
            <a:noFill/>
          </a:ln>
          <a:effectLst>
            <a:outerShdw blurRad="76200" dist="50800" dir="2700000" sx="110000" sy="110000" algn="tl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79040048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2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308BCBF5-35B7-420C-97F0-CF01050A17A2}" type="datetime1">
              <a:rPr lang="en-US" smtClean="0">
                <a:solidFill>
                  <a:srgbClr val="000000"/>
                </a:solidFill>
              </a:rPr>
              <a:t>7/9/2020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r>
              <a:rPr lang="en-US">
                <a:solidFill>
                  <a:srgbClr val="000000"/>
                </a:solidFill>
              </a:rPr>
              <a:t>Minnesota Board of Water and Soil Resources |  www.bwsr.state.mn.us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E9BD4C6C-2D50-44DC-87A4-F7253B2E9871}" type="slidenum">
              <a:rPr lang="en-US" smtClean="0">
                <a:solidFill>
                  <a:srgbClr val="000000"/>
                </a:solidFill>
              </a:rPr>
              <a:pPr defTabSz="914377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87534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00CBB2-5DE0-4F1A-B290-0BE75A6CD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29023-990C-48D0-8456-57EA0325A8A8}" type="datetime1">
              <a:rPr lang="en-US" smtClean="0"/>
              <a:t>7/9/2020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D6AD57-A39A-47D7-BDF0-37180F390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Minnesota Board of Water and Soil Resources |  www.bwsr.state.mn.us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2DDE8C-003B-4EF8-A6EC-2866BDE29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032B7-D4B0-4BBE-BE4D-D18B38804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02452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3477837"/>
            <a:ext cx="12192000" cy="1295182"/>
          </a:xfrm>
          <a:solidFill>
            <a:schemeClr val="accent1"/>
          </a:solidFill>
        </p:spPr>
        <p:txBody>
          <a:bodyPr wrap="square" lIns="182880" tIns="91440" rIns="182880" bIns="91440"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4773019"/>
            <a:ext cx="12192000" cy="208498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802467" y="5041204"/>
            <a:ext cx="6587067" cy="1097128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baseline="0"/>
            </a:lvl1pPr>
          </a:lstStyle>
          <a:p>
            <a:r>
              <a:rPr lang="en-US" sz="1800" dirty="0" err="1"/>
              <a:t>Firstname</a:t>
            </a:r>
            <a:r>
              <a:rPr lang="en-US" sz="1800" dirty="0"/>
              <a:t> </a:t>
            </a:r>
            <a:r>
              <a:rPr lang="en-US" sz="1800" dirty="0" err="1"/>
              <a:t>Lastname</a:t>
            </a:r>
            <a:r>
              <a:rPr lang="en-US" sz="1800" dirty="0"/>
              <a:t> | Job Title</a:t>
            </a:r>
          </a:p>
          <a:p>
            <a:r>
              <a:rPr lang="en-US" sz="1800" dirty="0"/>
              <a:t>Date</a:t>
            </a:r>
            <a:endParaRPr lang="en-US" dirty="0"/>
          </a:p>
        </p:txBody>
      </p:sp>
      <p:pic>
        <p:nvPicPr>
          <p:cNvPr id="10" name="Picture 9" descr="Minnesota IT Services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53" y="5500619"/>
            <a:ext cx="3272835" cy="137459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53560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38073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7782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(Logo Only)">
    <p:bg bwMode="gray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0" y="4188566"/>
            <a:ext cx="12192000" cy="1199223"/>
          </a:xfrm>
          <a:solidFill>
            <a:schemeClr val="accent2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0" y="5387787"/>
            <a:ext cx="12192000" cy="14702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 bwMode="black">
          <a:xfrm>
            <a:off x="2802468" y="5644885"/>
            <a:ext cx="6587067" cy="903063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1000"/>
              </a:spcAft>
              <a:buNone/>
              <a:defRPr sz="1800" baseline="0"/>
            </a:lvl1pPr>
          </a:lstStyle>
          <a:p>
            <a:r>
              <a:rPr lang="en-US" sz="1800" dirty="0" err="1"/>
              <a:t>Firstname</a:t>
            </a:r>
            <a:r>
              <a:rPr lang="en-US" sz="1800" dirty="0"/>
              <a:t> </a:t>
            </a:r>
            <a:r>
              <a:rPr lang="en-US" sz="1800" dirty="0" err="1"/>
              <a:t>Lastname</a:t>
            </a:r>
            <a:r>
              <a:rPr lang="en-US" sz="1800" dirty="0"/>
              <a:t> | Job Title</a:t>
            </a:r>
          </a:p>
          <a:p>
            <a:r>
              <a:rPr lang="en-US" sz="1800" dirty="0"/>
              <a:t>Date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 bwMode="black"/>
        <p:txBody>
          <a:bodyPr/>
          <a:lstStyle/>
          <a:p>
            <a:fld id="{F0A914DB-67F8-4907-902F-64D5E676691F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61576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 (Logo Only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0" y="4188566"/>
            <a:ext cx="12192000" cy="1199223"/>
          </a:xfrm>
          <a:solidFill>
            <a:schemeClr val="accent1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0" y="5387787"/>
            <a:ext cx="12192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 bwMode="black">
          <a:xfrm>
            <a:off x="2802468" y="5644885"/>
            <a:ext cx="6587067" cy="903063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1000"/>
              </a:spcAft>
              <a:buNone/>
              <a:defRPr sz="1800" baseline="0"/>
            </a:lvl1pPr>
          </a:lstStyle>
          <a:p>
            <a:r>
              <a:rPr lang="en-US" sz="1800" dirty="0" err="1"/>
              <a:t>Firstname</a:t>
            </a:r>
            <a:r>
              <a:rPr lang="en-US" sz="1800" dirty="0"/>
              <a:t> </a:t>
            </a:r>
            <a:r>
              <a:rPr lang="en-US" sz="1800" dirty="0" err="1"/>
              <a:t>Lastname</a:t>
            </a:r>
            <a:r>
              <a:rPr lang="en-US" sz="1800" dirty="0"/>
              <a:t> | Job Title</a:t>
            </a:r>
          </a:p>
          <a:p>
            <a:r>
              <a:rPr lang="en-US" sz="1800" dirty="0"/>
              <a:t>Date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 bwMode="black"/>
        <p:txBody>
          <a:bodyPr/>
          <a:lstStyle/>
          <a:p>
            <a:fld id="{5D323AE4-67D4-424E-B6F9-7F8D3D6EB0C9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Board of Water and Soil Resources Logo" title="BWSR Logo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087527" y="1237863"/>
            <a:ext cx="6396957" cy="174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43766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0" y="3477838"/>
            <a:ext cx="12192000" cy="1295183"/>
          </a:xfrm>
          <a:solidFill>
            <a:schemeClr val="accent1"/>
          </a:solidFill>
        </p:spPr>
        <p:txBody>
          <a:bodyPr wrap="square" lIns="182880" tIns="91440" rIns="182880" bIns="91440"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0" y="4773020"/>
            <a:ext cx="12192000" cy="208498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 bwMode="black">
          <a:xfrm>
            <a:off x="2802468" y="5041204"/>
            <a:ext cx="6587067" cy="1097128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baseline="0"/>
            </a:lvl1pPr>
          </a:lstStyle>
          <a:p>
            <a:r>
              <a:rPr lang="en-US" sz="1800" dirty="0" err="1"/>
              <a:t>Firstname</a:t>
            </a:r>
            <a:r>
              <a:rPr lang="en-US" sz="1800" dirty="0"/>
              <a:t> </a:t>
            </a:r>
            <a:r>
              <a:rPr lang="en-US" sz="1800" dirty="0" err="1"/>
              <a:t>Lastname</a:t>
            </a:r>
            <a:r>
              <a:rPr lang="en-US" sz="1800" dirty="0"/>
              <a:t> | Job Title</a:t>
            </a:r>
          </a:p>
          <a:p>
            <a:r>
              <a:rPr lang="en-US" sz="1800" dirty="0"/>
              <a:t>Date</a:t>
            </a:r>
            <a:endParaRPr lang="en-US" dirty="0"/>
          </a:p>
        </p:txBody>
      </p:sp>
      <p:pic>
        <p:nvPicPr>
          <p:cNvPr id="10" name="Picture 9" descr="Board of Water and Soild Resources Logo" title="BWSR Logo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57808" y="5746870"/>
            <a:ext cx="3234329" cy="882089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6253562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/>
          </p:nvPr>
        </p:nvSpPr>
        <p:spPr bwMode="gray">
          <a:xfrm>
            <a:off x="0" y="1"/>
            <a:ext cx="12192000" cy="3380732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17014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12" name="Table Placeholder 9"/>
          <p:cNvSpPr>
            <a:spLocks noGrp="1"/>
          </p:cNvSpPr>
          <p:nvPr>
            <p:ph type="tbl" sz="quarter" idx="13"/>
          </p:nvPr>
        </p:nvSpPr>
        <p:spPr bwMode="gray">
          <a:xfrm>
            <a:off x="838200" y="1335089"/>
            <a:ext cx="10515600" cy="4841875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457654AE-9FAA-473E-8D25-69A84F468FEA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7472206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0" y="4188566"/>
            <a:ext cx="12192000" cy="1199223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0" y="5387787"/>
            <a:ext cx="12192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 bwMode="black">
          <a:xfrm>
            <a:off x="2802468" y="5644884"/>
            <a:ext cx="6587067" cy="440971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/>
            </a:lvl1pPr>
          </a:lstStyle>
          <a:p>
            <a:r>
              <a:rPr lang="en-US" sz="1800" dirty="0" err="1"/>
              <a:t>Firstname</a:t>
            </a:r>
            <a:r>
              <a:rPr lang="en-US" sz="1800" dirty="0"/>
              <a:t> </a:t>
            </a:r>
            <a:r>
              <a:rPr lang="en-US" sz="1800" dirty="0" err="1"/>
              <a:t>Lastname</a:t>
            </a:r>
            <a:r>
              <a:rPr lang="en-US" sz="1800" dirty="0"/>
              <a:t> | Job Title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789114"/>
            <a:ext cx="12192000" cy="22987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 bwMode="black"/>
        <p:txBody>
          <a:bodyPr/>
          <a:lstStyle/>
          <a:p>
            <a:fld id="{11D748D2-7653-4601-9ABE-C5F7129F7C70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 descr="Board of Water and Soild Resources Logo&#10;" title="BWSR Logo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399337" y="484413"/>
            <a:ext cx="3234329" cy="88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49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White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black"/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D6DF50FF-C3A1-4908-9771-F94B7B2B61F4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24186116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White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black"/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AA662C92-E7F6-443B-9AF4-4E65A4877F9B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17272430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(Split White BG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594625"/>
            <a:ext cx="51816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594625"/>
            <a:ext cx="51816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F8425808-7D68-4BFA-B8FA-4697075EA2A7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59374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(Boxed)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838200" y="1335281"/>
            <a:ext cx="10515600" cy="4841683"/>
          </a:xfrm>
          <a:solidFill>
            <a:schemeClr val="bg1"/>
          </a:solidFill>
        </p:spPr>
        <p:txBody>
          <a:bodyPr lIns="228600" tIns="548640" rIns="274320"/>
          <a:lstStyle>
            <a:lvl1pPr marL="342891" indent="-342891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500"/>
            </a:lvl1pPr>
            <a:lvl2pPr marL="800080" indent="-342891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/>
            </a:lvl2pPr>
            <a:lvl3pPr marL="1200121" indent="-285744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3pPr>
            <a:lvl4pPr marL="1657309" indent="-285744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4pPr>
            <a:lvl5pPr marL="2114498" indent="-285744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BF8E32CA-E177-4A6C-9EE5-14D60FA68370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20331442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(Split Boxed)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594625"/>
            <a:ext cx="51816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594625"/>
            <a:ext cx="51816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63407010-3468-4725-B06A-3B3CB549E001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52944299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ck Overlay, Gra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1"/>
            <a:ext cx="12192000" cy="1219199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219197"/>
            <a:ext cx="12192000" cy="5638803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 bwMode="auto">
          <a:xfrm>
            <a:off x="0" y="2609241"/>
            <a:ext cx="5683624" cy="2858715"/>
          </a:xfrm>
          <a:solidFill>
            <a:schemeClr val="tx1">
              <a:alpha val="88000"/>
            </a:schemeClr>
          </a:solidFill>
        </p:spPr>
        <p:txBody>
          <a:bodyPr rIns="274320" anchor="ctr"/>
          <a:lstStyle>
            <a:lvl1pPr marL="685783" indent="-228594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2500">
                <a:solidFill>
                  <a:schemeClr val="bg1"/>
                </a:solidFill>
              </a:defRPr>
            </a:lvl1pPr>
            <a:lvl2pPr marL="1142971" indent="-228594">
              <a:lnSpc>
                <a:spcPct val="100000"/>
              </a:lnSpc>
              <a:buClr>
                <a:schemeClr val="accent2"/>
              </a:buClr>
              <a:defRPr sz="2100">
                <a:solidFill>
                  <a:schemeClr val="bg1"/>
                </a:solidFill>
              </a:defRPr>
            </a:lvl2pPr>
            <a:lvl3pPr marL="1600160" indent="-228594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3pPr>
            <a:lvl4pPr marL="2057349" indent="-228594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4pPr>
            <a:lvl5pPr marL="2514537" indent="-228594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67710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ck Overlay, Whit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219197"/>
            <a:ext cx="12192000" cy="563880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 bwMode="auto">
          <a:xfrm>
            <a:off x="0" y="2609241"/>
            <a:ext cx="5683624" cy="2858715"/>
          </a:xfrm>
          <a:solidFill>
            <a:schemeClr val="tx1">
              <a:alpha val="88000"/>
            </a:schemeClr>
          </a:solidFill>
        </p:spPr>
        <p:txBody>
          <a:bodyPr rIns="274320" anchor="ctr"/>
          <a:lstStyle>
            <a:lvl1pPr marL="685783" indent="-228594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 marL="1142971" indent="-228594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 marL="1600160" indent="-228594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 marL="2057349" indent="-228594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 marL="2514537" indent="-228594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01095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(Solid White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 bwMode="black">
          <a:xfrm>
            <a:off x="838200" y="1366346"/>
            <a:ext cx="105156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black">
          <a:xfrm>
            <a:off x="838201" y="6356351"/>
            <a:ext cx="1358591" cy="365125"/>
          </a:xfrm>
        </p:spPr>
        <p:txBody>
          <a:bodyPr/>
          <a:lstStyle/>
          <a:p>
            <a:fld id="{63F71167-2DA7-41A7-9198-71AA6810E57D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black">
          <a:xfrm>
            <a:off x="9891133" y="6356351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74605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(Solid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 bwMode="white">
          <a:xfrm>
            <a:off x="838200" y="1366346"/>
            <a:ext cx="105156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1" y="6356351"/>
            <a:ext cx="13585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F5F2A63-5B07-4DEE-9E55-686B5CAEDCB3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3" y="6356351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85810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 (Solid Dark)">
    <p:bg bwMode="black"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 bwMode="white">
          <a:xfrm>
            <a:off x="838200" y="1366346"/>
            <a:ext cx="105156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1" y="6356351"/>
            <a:ext cx="13585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FA14B4-3E3B-4FD9-8418-A782B5380B5E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3" y="6356351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5905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(Solid Lt Gray)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 bwMode="black">
          <a:xfrm>
            <a:off x="838200" y="1366346"/>
            <a:ext cx="105156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838201" y="6356351"/>
            <a:ext cx="13585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D9C59FC2-FC79-46CE-9C4B-5C291A0E88C0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9891133" y="6356351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283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(Split White BG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594625"/>
            <a:ext cx="51816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594625"/>
            <a:ext cx="51816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5695151A-3F50-4333-8843-D919565CC0A0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25561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 (Solid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1" name="Content Placeholder 4"/>
          <p:cNvSpPr>
            <a:spLocks noGrp="1"/>
          </p:cNvSpPr>
          <p:nvPr>
            <p:ph sz="quarter" idx="10"/>
          </p:nvPr>
        </p:nvSpPr>
        <p:spPr bwMode="white">
          <a:xfrm>
            <a:off x="838201" y="1366346"/>
            <a:ext cx="6234953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 bwMode="gray">
          <a:xfrm>
            <a:off x="7653565" y="1364825"/>
            <a:ext cx="4538435" cy="4538435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1" y="6356351"/>
            <a:ext cx="13585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9210DD1-9335-4E64-9088-E1D353B7D362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3" y="6356351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31630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 (Solid Dark)">
    <p:bg bwMode="black"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0"/>
          </p:nvPr>
        </p:nvSpPr>
        <p:spPr bwMode="white">
          <a:xfrm>
            <a:off x="838201" y="1366346"/>
            <a:ext cx="6234953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 bwMode="gray">
          <a:xfrm>
            <a:off x="7653565" y="1364825"/>
            <a:ext cx="4538435" cy="4538435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1" y="6356351"/>
            <a:ext cx="13585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653BD-CCF2-4D5C-808E-76CAF1BAA083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3" y="6356351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35623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 (Solid Lt Gray)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0"/>
          </p:nvPr>
        </p:nvSpPr>
        <p:spPr bwMode="black">
          <a:xfrm>
            <a:off x="838201" y="1366346"/>
            <a:ext cx="6234953" cy="478839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 bwMode="gray">
          <a:xfrm>
            <a:off x="7653565" y="1364825"/>
            <a:ext cx="4538435" cy="4538435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838201" y="6356351"/>
            <a:ext cx="13585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A458C3D-91B3-4848-BFC9-71791697056D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9891133" y="6356351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2431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Page (4 Up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2"/>
            <a:ext cx="12192000" cy="1216023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0" y="1216024"/>
            <a:ext cx="12192000" cy="4987927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81899"/>
            <a:ext cx="2094843" cy="20948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581720" y="434514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3646176" y="1967573"/>
            <a:ext cx="2094843" cy="20948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3421564" y="434514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6486020" y="1967573"/>
            <a:ext cx="2094843" cy="20948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6261408" y="434514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9325864" y="1967573"/>
            <a:ext cx="2094843" cy="20948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9101252" y="4341162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DA2A30EF-85C1-4293-A3C2-88289994508E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75231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Page (3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2"/>
            <a:ext cx="12192000" cy="1216023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0" y="1216024"/>
            <a:ext cx="12192000" cy="4987927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572814" y="1964393"/>
            <a:ext cx="2332191" cy="2332191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1469226" y="4564989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824541" y="1964392"/>
            <a:ext cx="2317864" cy="231786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4712236" y="4564989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067551" y="1964392"/>
            <a:ext cx="2317864" cy="231786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7955246" y="4564989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A70412A8-3D90-4420-8E45-F8C63263A70A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70706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Page 4-Up White Vertical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81899"/>
            <a:ext cx="2094843" cy="209484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581720" y="4345147"/>
            <a:ext cx="2542477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3646176" y="1967573"/>
            <a:ext cx="2094843" cy="209484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3421564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6486020" y="1967573"/>
            <a:ext cx="2094843" cy="209484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6261408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9325864" y="1967573"/>
            <a:ext cx="2094843" cy="209484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9101252" y="4341162"/>
            <a:ext cx="2542477" cy="1627839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D3A22BCD-1E22-49BB-9F48-C0213ACD1E0E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5280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Page 4-Up Gray BG Horizontal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1"/>
            <a:ext cx="12192000" cy="1216023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0" y="1216024"/>
            <a:ext cx="12192000" cy="4987927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3" y="1674773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/>
          </p:nvPr>
        </p:nvSpPr>
        <p:spPr bwMode="black">
          <a:xfrm>
            <a:off x="2876551" y="1674773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806333" y="3939362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 bwMode="black">
          <a:xfrm>
            <a:off x="2876551" y="3939362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6" y="1674773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1674773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6199806" y="3939362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0"/>
          </p:nvPr>
        </p:nvSpPr>
        <p:spPr bwMode="black">
          <a:xfrm>
            <a:off x="8270023" y="3939361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6BD2022B-FAEC-4EA8-9F30-B5A1C3DA5853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44395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Page 4 Up White BG Horizontal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3" y="1674773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 bwMode="black">
          <a:xfrm>
            <a:off x="2876551" y="1674773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806333" y="3939362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5"/>
          </p:nvPr>
        </p:nvSpPr>
        <p:spPr bwMode="black">
          <a:xfrm>
            <a:off x="2876551" y="3939362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6" y="1674773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1674773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6199806" y="3939362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0"/>
          </p:nvPr>
        </p:nvSpPr>
        <p:spPr bwMode="black">
          <a:xfrm>
            <a:off x="8270023" y="3939361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A2CAE905-7AAC-4DEE-AF4B-D91A82482AF0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20033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Page Duo Gray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20425"/>
            <a:ext cx="12192000" cy="1236448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0" y="1216024"/>
            <a:ext cx="12192000" cy="4987927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3" y="2571730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/>
          </p:nvPr>
        </p:nvSpPr>
        <p:spPr bwMode="black">
          <a:xfrm>
            <a:off x="2876551" y="2571731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6" y="2571730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2571731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E8C107FA-6C25-4778-A177-F690EE426D31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95662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Page 2 Up White BG Horizontal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3" y="2800329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 bwMode="black">
          <a:xfrm>
            <a:off x="2876551" y="280033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6" y="2800329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280033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BF036324-3A86-4CDA-AA44-D13F2856C8A4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072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(Boxed)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838200" y="1335281"/>
            <a:ext cx="10515600" cy="4841683"/>
          </a:xfrm>
          <a:solidFill>
            <a:schemeClr val="bg1"/>
          </a:solidFill>
        </p:spPr>
        <p:txBody>
          <a:bodyPr lIns="228600" tIns="548640" rIns="274320"/>
          <a:lstStyle>
            <a:lvl1pPr marL="342891" indent="-342891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500"/>
            </a:lvl1pPr>
            <a:lvl2pPr marL="800080" indent="-342891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/>
            </a:lvl2pPr>
            <a:lvl3pPr marL="1200121" indent="-285744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3pPr>
            <a:lvl4pPr marL="1657309" indent="-285744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4pPr>
            <a:lvl5pPr marL="2114498" indent="-285744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9A82032F-7E99-4DB0-8815-D2E34CD8A2FC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46258622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Red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68579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1" y="5638801"/>
            <a:ext cx="12192000" cy="1219200"/>
          </a:xfrm>
          <a:solidFill>
            <a:srgbClr val="003865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0585993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Black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68579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1" y="5638801"/>
            <a:ext cx="12192000" cy="1219200"/>
          </a:xfrm>
          <a:solidFill>
            <a:srgbClr val="0D0D0D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50517626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Blu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68579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1" y="5638800"/>
            <a:ext cx="12192000" cy="1219200"/>
          </a:xfrm>
          <a:solidFill>
            <a:srgbClr val="78BE21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416807177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de - Gray Background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 bwMode="white">
          <a:xfrm>
            <a:off x="0" y="0"/>
            <a:ext cx="12192000" cy="1159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Code Demo (Click to Edit)</a:t>
            </a:r>
          </a:p>
        </p:txBody>
      </p:sp>
      <p:sp>
        <p:nvSpPr>
          <p:cNvPr id="10" name="Table Placeholder 8"/>
          <p:cNvSpPr>
            <a:spLocks noGrp="1"/>
          </p:cNvSpPr>
          <p:nvPr>
            <p:ph type="tbl" sz="quarter" idx="13"/>
          </p:nvPr>
        </p:nvSpPr>
        <p:spPr bwMode="gray">
          <a:xfrm>
            <a:off x="2032000" y="2233263"/>
            <a:ext cx="8128000" cy="2966751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black">
          <a:xfrm>
            <a:off x="838201" y="6356351"/>
            <a:ext cx="1358591" cy="365125"/>
          </a:xfrm>
        </p:spPr>
        <p:txBody>
          <a:bodyPr/>
          <a:lstStyle/>
          <a:p>
            <a:fld id="{D6428789-4E8E-48B0-AF22-ED763CB51C89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black">
          <a:xfrm>
            <a:off x="9891133" y="6356351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8141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and Content (Solid Dark)">
    <p:bg bwMode="black"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 bwMode="white">
          <a:xfrm>
            <a:off x="0" y="0"/>
            <a:ext cx="12192000" cy="1159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Code Demo (Click to Edit)</a:t>
            </a:r>
          </a:p>
        </p:txBody>
      </p:sp>
      <p:sp>
        <p:nvSpPr>
          <p:cNvPr id="14" name="Table Placeholder 8"/>
          <p:cNvSpPr>
            <a:spLocks noGrp="1"/>
          </p:cNvSpPr>
          <p:nvPr>
            <p:ph type="tbl" sz="quarter" idx="13"/>
          </p:nvPr>
        </p:nvSpPr>
        <p:spPr bwMode="gray">
          <a:xfrm>
            <a:off x="2032000" y="2233263"/>
            <a:ext cx="8128000" cy="2966751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1" y="6356351"/>
            <a:ext cx="13585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3C32B6A-9E92-4EF4-88A9-7B9C7BCA607C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3" y="6356351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54303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and Content (Solid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15898" y="287065"/>
            <a:ext cx="3521927" cy="2734915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/>
          </p:nvPr>
        </p:nvSpPr>
        <p:spPr bwMode="white">
          <a:xfrm>
            <a:off x="815977" y="3211514"/>
            <a:ext cx="3521849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976787" y="504856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9" y="1067566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1" y="6356351"/>
            <a:ext cx="13585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1E1169-6034-4267-9AB5-E0759F335457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3" y="6356351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87093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and Content (Solid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/>
          </p:nvPr>
        </p:nvSpPr>
        <p:spPr bwMode="white">
          <a:xfrm>
            <a:off x="815895" y="1365205"/>
            <a:ext cx="10555696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3222703"/>
            <a:ext cx="9387471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3771873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 bwMode="white">
          <a:xfrm>
            <a:off x="838201" y="6356351"/>
            <a:ext cx="1358591" cy="365125"/>
          </a:xfrm>
        </p:spPr>
        <p:txBody>
          <a:bodyPr/>
          <a:lstStyle/>
          <a:p>
            <a:fld id="{84968D30-3F8B-4FAF-8B2E-C8EC7E940203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white">
          <a:xfrm>
            <a:off x="9891133" y="6356351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05755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eenshot Light Background Horizontal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15898" y="287065"/>
            <a:ext cx="3521927" cy="273491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 bwMode="black">
          <a:xfrm>
            <a:off x="815977" y="3211514"/>
            <a:ext cx="3521849" cy="247560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976787" y="504856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9" y="1067566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2"/>
          </p:nvPr>
        </p:nvSpPr>
        <p:spPr bwMode="black">
          <a:xfrm>
            <a:off x="838201" y="6356351"/>
            <a:ext cx="1358591" cy="365125"/>
          </a:xfrm>
        </p:spPr>
        <p:txBody>
          <a:bodyPr/>
          <a:lstStyle/>
          <a:p>
            <a:fld id="{79F630C2-5567-4E31-8522-57299C5D13A3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3"/>
          </p:nvPr>
        </p:nvSpPr>
        <p:spPr bwMode="black">
          <a:xfrm>
            <a:off x="9891133" y="6356351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10245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eenshot Light Background Vertical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/>
          </p:nvPr>
        </p:nvSpPr>
        <p:spPr bwMode="black">
          <a:xfrm>
            <a:off x="815895" y="1365205"/>
            <a:ext cx="10555696" cy="156718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3222703"/>
            <a:ext cx="9387471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3771873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133848182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Quote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15898" y="287065"/>
            <a:ext cx="3521927" cy="2734915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3"/>
          </p:nvPr>
        </p:nvSpPr>
        <p:spPr bwMode="white">
          <a:xfrm>
            <a:off x="815977" y="3211514"/>
            <a:ext cx="3521849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 descr="Computer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712852" y="434837"/>
            <a:ext cx="6828661" cy="605071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5" name="Picture Placeholder 12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8" y="691884"/>
            <a:ext cx="6300787" cy="341153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1" y="6356351"/>
            <a:ext cx="13585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EB80AC8-678B-4F89-9F1B-8C26FB151673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3" y="6356351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920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(Split Boxed)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594625"/>
            <a:ext cx="51816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594625"/>
            <a:ext cx="51816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406A6ADE-F7EF-418A-8495-14CFBB60019F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3439523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ingle Quote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15898" y="287065"/>
            <a:ext cx="3521927" cy="2734915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/>
          </p:nvPr>
        </p:nvSpPr>
        <p:spPr bwMode="white">
          <a:xfrm>
            <a:off x="815977" y="3211514"/>
            <a:ext cx="3521849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976787" y="504856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9" y="1067566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1" y="6356351"/>
            <a:ext cx="13585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6EB303C-2615-4143-ACDE-8C9485F43D4D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3" y="6356351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15615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ingle Quote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3"/>
          </p:nvPr>
        </p:nvSpPr>
        <p:spPr bwMode="white">
          <a:xfrm>
            <a:off x="815895" y="1365205"/>
            <a:ext cx="10555696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3222703"/>
            <a:ext cx="9387471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3771873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248294361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ingle Quote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ular Callout 11"/>
          <p:cNvSpPr/>
          <p:nvPr/>
        </p:nvSpPr>
        <p:spPr bwMode="white">
          <a:xfrm>
            <a:off x="866887" y="601819"/>
            <a:ext cx="105156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1387736" y="1438507"/>
            <a:ext cx="9488245" cy="2219093"/>
          </a:xfrm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1387736" y="4126417"/>
            <a:ext cx="9488245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1" y="6356351"/>
            <a:ext cx="13585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51166DC-17FB-4D99-80E0-7E382170AE12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3" y="6356351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02288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and Content (Solid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ular Callout 11"/>
          <p:cNvSpPr/>
          <p:nvPr/>
        </p:nvSpPr>
        <p:spPr bwMode="white">
          <a:xfrm>
            <a:off x="866887" y="601819"/>
            <a:ext cx="105156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1387736" y="1438507"/>
            <a:ext cx="9488245" cy="2219093"/>
          </a:xfrm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1387736" y="4126417"/>
            <a:ext cx="9488245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6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1" y="6356351"/>
            <a:ext cx="13585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DEA1E1E-DB1E-4866-947E-D7A3BED50F08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3" y="6356351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21438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Image Black Circle Overlay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6146624" y="685800"/>
            <a:ext cx="5486400" cy="5486400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2341504" algn="l"/>
                <a:tab pos="3770219" algn="l"/>
              </a:tabLst>
              <a:defRPr sz="55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32780090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Image Multiple Circle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6"/>
          <p:cNvSpPr>
            <a:spLocks noGrp="1"/>
          </p:cNvSpPr>
          <p:nvPr>
            <p:ph type="pic" sz="quarter" idx="15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720398" y="912531"/>
            <a:ext cx="4661388" cy="4661388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45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9544817" y="524007"/>
            <a:ext cx="2155300" cy="2155300"/>
          </a:xfrm>
          <a:prstGeom prst="ellipse">
            <a:avLst/>
          </a:prstGeom>
          <a:solidFill>
            <a:srgbClr val="78BE21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5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Second Point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9251001" y="3581845"/>
            <a:ext cx="2637979" cy="2637979"/>
          </a:xfrm>
          <a:prstGeom prst="ellipse">
            <a:avLst/>
          </a:prstGeom>
          <a:solidFill>
            <a:srgbClr val="000000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5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Third Point</a:t>
            </a:r>
          </a:p>
        </p:txBody>
      </p:sp>
    </p:spTree>
    <p:extLst>
      <p:ext uri="{BB962C8B-B14F-4D97-AF65-F5344CB8AC3E}">
        <p14:creationId xmlns:p14="http://schemas.microsoft.com/office/powerpoint/2010/main" val="257115731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Black Box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299476" y="1609867"/>
            <a:ext cx="7593051" cy="3638267"/>
          </a:xfr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spcAft>
                <a:spcPts val="1000"/>
              </a:spcAft>
              <a:tabLst>
                <a:tab pos="3770219" algn="l"/>
              </a:tabLst>
              <a:defRPr sz="7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or </a:t>
            </a:r>
            <a:br>
              <a:rPr lang="en-US" dirty="0"/>
            </a:br>
            <a:r>
              <a:rPr lang="en-US" dirty="0"/>
              <a:t>Statement</a:t>
            </a:r>
          </a:p>
        </p:txBody>
      </p:sp>
    </p:spTree>
    <p:extLst>
      <p:ext uri="{BB962C8B-B14F-4D97-AF65-F5344CB8AC3E}">
        <p14:creationId xmlns:p14="http://schemas.microsoft.com/office/powerpoint/2010/main" val="3136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Solid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389686"/>
            <a:ext cx="10515600" cy="1340989"/>
          </a:xfrm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7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38200" y="2925700"/>
            <a:ext cx="105156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AC321C-69B6-4F9C-B9C3-5A00B045E9D2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84639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Solid Light Background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1389686"/>
            <a:ext cx="12192000" cy="1340989"/>
          </a:xfrm>
          <a:solidFill>
            <a:schemeClr val="tx1"/>
          </a:solidFill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7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838200" y="2925700"/>
            <a:ext cx="105156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7C4E6BD0-059D-4100-A705-A37BF0173A20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black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39672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Full Image Background"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0" y="0"/>
            <a:ext cx="121920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edit background picture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389686"/>
            <a:ext cx="10515600" cy="1340989"/>
          </a:xfrm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38200" y="2925700"/>
            <a:ext cx="105156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36B0B7E-10E9-4888-B4BF-61BB8F48260D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146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7.xml"/><Relationship Id="rId18" Type="http://schemas.openxmlformats.org/officeDocument/2006/relationships/slideLayout" Target="../slideLayouts/slideLayout72.xml"/><Relationship Id="rId26" Type="http://schemas.openxmlformats.org/officeDocument/2006/relationships/slideLayout" Target="../slideLayouts/slideLayout80.xml"/><Relationship Id="rId39" Type="http://schemas.openxmlformats.org/officeDocument/2006/relationships/slideLayout" Target="../slideLayouts/slideLayout93.xml"/><Relationship Id="rId21" Type="http://schemas.openxmlformats.org/officeDocument/2006/relationships/slideLayout" Target="../slideLayouts/slideLayout75.xml"/><Relationship Id="rId34" Type="http://schemas.openxmlformats.org/officeDocument/2006/relationships/slideLayout" Target="../slideLayouts/slideLayout88.xml"/><Relationship Id="rId42" Type="http://schemas.openxmlformats.org/officeDocument/2006/relationships/slideLayout" Target="../slideLayouts/slideLayout96.xml"/><Relationship Id="rId47" Type="http://schemas.openxmlformats.org/officeDocument/2006/relationships/slideLayout" Target="../slideLayouts/slideLayout101.xml"/><Relationship Id="rId50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6.xml"/><Relationship Id="rId16" Type="http://schemas.openxmlformats.org/officeDocument/2006/relationships/slideLayout" Target="../slideLayouts/slideLayout70.xml"/><Relationship Id="rId29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65.xml"/><Relationship Id="rId24" Type="http://schemas.openxmlformats.org/officeDocument/2006/relationships/slideLayout" Target="../slideLayouts/slideLayout78.xml"/><Relationship Id="rId32" Type="http://schemas.openxmlformats.org/officeDocument/2006/relationships/slideLayout" Target="../slideLayouts/slideLayout86.xml"/><Relationship Id="rId37" Type="http://schemas.openxmlformats.org/officeDocument/2006/relationships/slideLayout" Target="../slideLayouts/slideLayout91.xml"/><Relationship Id="rId40" Type="http://schemas.openxmlformats.org/officeDocument/2006/relationships/slideLayout" Target="../slideLayouts/slideLayout94.xml"/><Relationship Id="rId45" Type="http://schemas.openxmlformats.org/officeDocument/2006/relationships/slideLayout" Target="../slideLayouts/slideLayout99.xml"/><Relationship Id="rId53" Type="http://schemas.openxmlformats.org/officeDocument/2006/relationships/theme" Target="../theme/theme2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19" Type="http://schemas.openxmlformats.org/officeDocument/2006/relationships/slideLayout" Target="../slideLayouts/slideLayout73.xml"/><Relationship Id="rId31" Type="http://schemas.openxmlformats.org/officeDocument/2006/relationships/slideLayout" Target="../slideLayouts/slideLayout85.xml"/><Relationship Id="rId44" Type="http://schemas.openxmlformats.org/officeDocument/2006/relationships/slideLayout" Target="../slideLayouts/slideLayout98.xml"/><Relationship Id="rId52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8.xml"/><Relationship Id="rId22" Type="http://schemas.openxmlformats.org/officeDocument/2006/relationships/slideLayout" Target="../slideLayouts/slideLayout76.xml"/><Relationship Id="rId27" Type="http://schemas.openxmlformats.org/officeDocument/2006/relationships/slideLayout" Target="../slideLayouts/slideLayout81.xml"/><Relationship Id="rId30" Type="http://schemas.openxmlformats.org/officeDocument/2006/relationships/slideLayout" Target="../slideLayouts/slideLayout84.xml"/><Relationship Id="rId35" Type="http://schemas.openxmlformats.org/officeDocument/2006/relationships/slideLayout" Target="../slideLayouts/slideLayout89.xml"/><Relationship Id="rId43" Type="http://schemas.openxmlformats.org/officeDocument/2006/relationships/slideLayout" Target="../slideLayouts/slideLayout97.xml"/><Relationship Id="rId48" Type="http://schemas.openxmlformats.org/officeDocument/2006/relationships/slideLayout" Target="../slideLayouts/slideLayout102.xml"/><Relationship Id="rId8" Type="http://schemas.openxmlformats.org/officeDocument/2006/relationships/slideLayout" Target="../slideLayouts/slideLayout62.xml"/><Relationship Id="rId51" Type="http://schemas.openxmlformats.org/officeDocument/2006/relationships/slideLayout" Target="../slideLayouts/slideLayout105.xml"/><Relationship Id="rId3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6.xml"/><Relationship Id="rId17" Type="http://schemas.openxmlformats.org/officeDocument/2006/relationships/slideLayout" Target="../slideLayouts/slideLayout71.xml"/><Relationship Id="rId25" Type="http://schemas.openxmlformats.org/officeDocument/2006/relationships/slideLayout" Target="../slideLayouts/slideLayout79.xml"/><Relationship Id="rId33" Type="http://schemas.openxmlformats.org/officeDocument/2006/relationships/slideLayout" Target="../slideLayouts/slideLayout87.xml"/><Relationship Id="rId38" Type="http://schemas.openxmlformats.org/officeDocument/2006/relationships/slideLayout" Target="../slideLayouts/slideLayout92.xml"/><Relationship Id="rId46" Type="http://schemas.openxmlformats.org/officeDocument/2006/relationships/slideLayout" Target="../slideLayouts/slideLayout100.xml"/><Relationship Id="rId20" Type="http://schemas.openxmlformats.org/officeDocument/2006/relationships/slideLayout" Target="../slideLayouts/slideLayout74.xml"/><Relationship Id="rId41" Type="http://schemas.openxmlformats.org/officeDocument/2006/relationships/slideLayout" Target="../slideLayouts/slideLayout95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69.xml"/><Relationship Id="rId23" Type="http://schemas.openxmlformats.org/officeDocument/2006/relationships/slideLayout" Target="../slideLayouts/slideLayout77.xml"/><Relationship Id="rId28" Type="http://schemas.openxmlformats.org/officeDocument/2006/relationships/slideLayout" Target="../slideLayouts/slideLayout82.xml"/><Relationship Id="rId36" Type="http://schemas.openxmlformats.org/officeDocument/2006/relationships/slideLayout" Target="../slideLayouts/slideLayout90.xml"/><Relationship Id="rId49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838201" y="6356351"/>
            <a:ext cx="13585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2D51EFF-6038-4520-A051-23C78B4478E8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9891133" y="6356351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F2DABB6-A77B-47DC-A3A0-5FF2DB52F300}" type="slidenum">
              <a:rPr lang="en-US" smtClean="0">
                <a:solidFill>
                  <a:srgbClr val="FFFF3B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165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4" r:id="rId53"/>
    <p:sldLayoutId id="2147483713" r:id="rId54"/>
  </p:sldLayoutIdLs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838201" y="6356351"/>
            <a:ext cx="13585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B632651-BE09-4D69-B94B-1C77A147F813}" type="datetime1">
              <a:rPr lang="en-US" smtClean="0"/>
              <a:t>7/9/2020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8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9891133" y="6356351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F2DABB6-A77B-47DC-A3A0-5FF2DB52F300}" type="slidenum">
              <a:rPr lang="en-US" smtClean="0">
                <a:solidFill>
                  <a:srgbClr val="FFFF3B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132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  <p:sldLayoutId id="2147483731" r:id="rId15"/>
    <p:sldLayoutId id="2147483732" r:id="rId16"/>
    <p:sldLayoutId id="2147483733" r:id="rId17"/>
    <p:sldLayoutId id="2147483734" r:id="rId18"/>
    <p:sldLayoutId id="2147483735" r:id="rId19"/>
    <p:sldLayoutId id="2147483736" r:id="rId20"/>
    <p:sldLayoutId id="2147483737" r:id="rId21"/>
    <p:sldLayoutId id="2147483738" r:id="rId22"/>
    <p:sldLayoutId id="2147483739" r:id="rId23"/>
    <p:sldLayoutId id="2147483740" r:id="rId24"/>
    <p:sldLayoutId id="2147483741" r:id="rId25"/>
    <p:sldLayoutId id="2147483742" r:id="rId26"/>
    <p:sldLayoutId id="2147483743" r:id="rId27"/>
    <p:sldLayoutId id="2147483744" r:id="rId28"/>
    <p:sldLayoutId id="2147483745" r:id="rId29"/>
    <p:sldLayoutId id="2147483746" r:id="rId30"/>
    <p:sldLayoutId id="2147483747" r:id="rId31"/>
    <p:sldLayoutId id="2147483748" r:id="rId32"/>
    <p:sldLayoutId id="2147483749" r:id="rId33"/>
    <p:sldLayoutId id="2147483750" r:id="rId34"/>
    <p:sldLayoutId id="2147483751" r:id="rId35"/>
    <p:sldLayoutId id="2147483752" r:id="rId36"/>
    <p:sldLayoutId id="2147483753" r:id="rId37"/>
    <p:sldLayoutId id="2147483754" r:id="rId38"/>
    <p:sldLayoutId id="2147483755" r:id="rId39"/>
    <p:sldLayoutId id="2147483756" r:id="rId40"/>
    <p:sldLayoutId id="2147483757" r:id="rId41"/>
    <p:sldLayoutId id="2147483758" r:id="rId42"/>
    <p:sldLayoutId id="2147483759" r:id="rId43"/>
    <p:sldLayoutId id="2147483760" r:id="rId44"/>
    <p:sldLayoutId id="2147483761" r:id="rId45"/>
    <p:sldLayoutId id="2147483762" r:id="rId46"/>
    <p:sldLayoutId id="2147483763" r:id="rId47"/>
    <p:sldLayoutId id="2147483764" r:id="rId48"/>
    <p:sldLayoutId id="2147483765" r:id="rId49"/>
    <p:sldLayoutId id="2147483766" r:id="rId50"/>
    <p:sldLayoutId id="2147483767" r:id="rId51"/>
    <p:sldLayoutId id="2147483768" r:id="rId52"/>
  </p:sldLayoutIdLs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-1" y="3893859"/>
            <a:ext cx="12192000" cy="1479625"/>
          </a:xfr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Forest Conservation Tools at Work in the Upper Mississippi Basin</a:t>
            </a:r>
          </a:p>
        </p:txBody>
      </p:sp>
      <p:pic>
        <p:nvPicPr>
          <p:cNvPr id="2" name="Picture Placeholder 1" descr="A body of water surrounded by trees&#10;&#10;Description automatically generated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99" b="29199"/>
          <a:stretch/>
        </p:blipFill>
        <p:spPr>
          <a:xfrm>
            <a:off x="0" y="1"/>
            <a:ext cx="12192000" cy="3893858"/>
          </a:xfrm>
        </p:spPr>
      </p:pic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2802466" y="5482026"/>
            <a:ext cx="6587067" cy="9030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Legislative Water Subcommittee Meeting</a:t>
            </a:r>
          </a:p>
          <a:p>
            <a:pPr>
              <a:spcBef>
                <a:spcPts val="0"/>
              </a:spcBef>
            </a:pPr>
            <a:r>
              <a:rPr lang="en-US" dirty="0"/>
              <a:t>July 15, 2020</a:t>
            </a:r>
          </a:p>
        </p:txBody>
      </p:sp>
      <p:pic>
        <p:nvPicPr>
          <p:cNvPr id="12" name="Picture 11" descr="Board of Water and Soil Resources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09870"/>
            <a:ext cx="3723539" cy="675219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Minnesota Board of Water and Soil Resources 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 www.bwsr.state.mn.us</a:t>
            </a:r>
          </a:p>
        </p:txBody>
      </p:sp>
    </p:spTree>
    <p:extLst>
      <p:ext uri="{BB962C8B-B14F-4D97-AF65-F5344CB8AC3E}">
        <p14:creationId xmlns:p14="http://schemas.microsoft.com/office/powerpoint/2010/main" val="156131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1CA7D8F-5E54-49CA-9E20-1E25D9D0F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en-US" sz="4000" dirty="0"/>
              <a:t>Protection</a:t>
            </a:r>
            <a:r>
              <a:rPr lang="en-US" altLang="en-US" sz="4000" kern="0" dirty="0"/>
              <a:t> </a:t>
            </a:r>
            <a:r>
              <a:rPr lang="en-US" altLang="en-US" sz="4000" dirty="0"/>
              <a:t>doesn’t</a:t>
            </a:r>
            <a:r>
              <a:rPr lang="en-US" altLang="en-US" sz="4000" kern="0" dirty="0"/>
              <a:t> </a:t>
            </a:r>
            <a:r>
              <a:rPr lang="en-US" altLang="en-US" sz="4000" dirty="0"/>
              <a:t>mean you can’t manage!</a:t>
            </a:r>
            <a:endParaRPr lang="en-US" sz="4000" dirty="0"/>
          </a:p>
        </p:txBody>
      </p:sp>
      <p:pic>
        <p:nvPicPr>
          <p:cNvPr id="3" name="Picture 2" descr="A close up of timber logs harvested&#10;&#10;Description automatically generated"/>
          <p:cNvPicPr>
            <a:picLocks noChangeAspect="1"/>
          </p:cNvPicPr>
          <p:nvPr/>
        </p:nvPicPr>
        <p:blipFill rotWithShape="1">
          <a:blip r:embed="rId2"/>
          <a:srcRect l="1942" t="7491" r="2748" b="12420"/>
          <a:stretch/>
        </p:blipFill>
        <p:spPr>
          <a:xfrm>
            <a:off x="-2" y="1338943"/>
            <a:ext cx="12191999" cy="5582556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E02F988-B85F-47E0-B5D4-B0854706EB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7315" y="5466085"/>
            <a:ext cx="3723249" cy="1119005"/>
          </a:xfrm>
          <a:prstGeom prst="rect">
            <a:avLst/>
          </a:prstGeom>
          <a:solidFill>
            <a:schemeClr val="bg2">
              <a:lumMod val="50000"/>
              <a:alpha val="73000"/>
            </a:schemeClr>
          </a:solidFill>
          <a:ln>
            <a:noFill/>
          </a:ln>
          <a:effectLst>
            <a:softEdge rad="1016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altLang="en-US" dirty="0">
                <a:solidFill>
                  <a:schemeClr val="bg1"/>
                </a:solidFill>
              </a:rPr>
              <a:t>Working Lands</a:t>
            </a:r>
            <a:endParaRPr lang="en-US" altLang="en-US" sz="3300" kern="0" dirty="0">
              <a:solidFill>
                <a:schemeClr val="bg1"/>
              </a:solidFill>
            </a:endParaRP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BE7BC7D4-E41D-4891-ADA4-472A7BEB00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53136814-F110-46D5-91D0-6267BC7E1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668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Title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pPr algn="ctr" defTabSz="914400"/>
            <a:r>
              <a:rPr lang="en-US" altLang="en-US" sz="4000" dirty="0"/>
              <a:t>Implementation Success Story: Mississippi River</a:t>
            </a:r>
            <a:endParaRPr lang="en-US" altLang="en-US" sz="4000" dirty="0">
              <a:solidFill>
                <a:schemeClr val="tx1"/>
              </a:solidFill>
            </a:endParaRPr>
          </a:p>
        </p:txBody>
      </p:sp>
      <p:pic>
        <p:nvPicPr>
          <p:cNvPr id="3" name="Picture 2" descr="Image of map for MHB Watershe spotlight" title="Image of map for MHB Watershed">
            <a:extLst>
              <a:ext uri="{FF2B5EF4-FFF2-40B4-BE49-F238E27FC236}">
                <a16:creationId xmlns:a16="http://schemas.microsoft.com/office/drawing/2014/main" id="{8B8F3B19-AC26-4F77-B0CC-1317CDC22E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8741" y="1371600"/>
            <a:ext cx="3941126" cy="5100281"/>
          </a:xfrm>
          <a:prstGeom prst="rect">
            <a:avLst/>
          </a:prstGeom>
        </p:spPr>
      </p:pic>
      <p:sp>
        <p:nvSpPr>
          <p:cNvPr id="4" name="Oval 3" descr="Oval outlining 20 to 40 percent protection in MHB Watershed" title="Oval ">
            <a:extLst>
              <a:ext uri="{FF2B5EF4-FFF2-40B4-BE49-F238E27FC236}">
                <a16:creationId xmlns:a16="http://schemas.microsoft.com/office/drawing/2014/main" id="{8E3ED15F-7D73-4393-9F53-6937C01FC8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827870" y="2872857"/>
            <a:ext cx="964189" cy="1112286"/>
          </a:xfrm>
          <a:prstGeom prst="ellipse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3" name="Picture 32" descr="Imagae 2 of MHB Watershed Spotlight" title="MHB Watershed Spotlight">
            <a:extLst>
              <a:ext uri="{FF2B5EF4-FFF2-40B4-BE49-F238E27FC236}">
                <a16:creationId xmlns:a16="http://schemas.microsoft.com/office/drawing/2014/main" id="{7D70D0BF-E46B-4FA6-8006-455F23F951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7963" y="1371600"/>
            <a:ext cx="3941127" cy="5100283"/>
          </a:xfrm>
          <a:prstGeom prst="rect">
            <a:avLst/>
          </a:prstGeom>
        </p:spPr>
      </p:pic>
      <p:sp>
        <p:nvSpPr>
          <p:cNvPr id="36" name="Oval 35" descr="Oval spotlighting area with 80% protection" title="Oval from MHB Watershed Spotlight">
            <a:extLst>
              <a:ext uri="{FF2B5EF4-FFF2-40B4-BE49-F238E27FC236}">
                <a16:creationId xmlns:a16="http://schemas.microsoft.com/office/drawing/2014/main" id="{DB4B1419-EF24-458F-B212-3D01CB0280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9094325" y="2859154"/>
            <a:ext cx="1065205" cy="1139691"/>
          </a:xfrm>
          <a:prstGeom prst="ellipse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06A0EF-1B61-44D0-8774-94C7AD8F0E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EDDDC8-89AB-48B0-9277-E0763560D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908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Title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en-US" altLang="en-US" sz="4000" dirty="0"/>
              <a:t>Implementation Success Story</a:t>
            </a:r>
            <a:endParaRPr lang="en-US" altLang="en-US" sz="4000" dirty="0">
              <a:solidFill>
                <a:schemeClr val="tx1"/>
              </a:solidFill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B5A766D3-4B3F-443E-BB66-8C900E48A563}"/>
              </a:ext>
            </a:extLst>
          </p:cNvPr>
          <p:cNvSpPr txBox="1">
            <a:spLocks/>
          </p:cNvSpPr>
          <p:nvPr/>
        </p:nvSpPr>
        <p:spPr bwMode="auto">
          <a:xfrm>
            <a:off x="1876349" y="1320035"/>
            <a:ext cx="1840523" cy="376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37%</a:t>
            </a:r>
            <a:endParaRPr kumimoji="0" lang="en-US" alt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38" name="Picture 37" descr="Mississippi Headwaters Habitat Corridor Projects with Public Lands" title="Image of Dial for Public Lands">
            <a:extLst>
              <a:ext uri="{FF2B5EF4-FFF2-40B4-BE49-F238E27FC236}">
                <a16:creationId xmlns:a16="http://schemas.microsoft.com/office/drawing/2014/main" id="{C5242789-1872-4BD3-BA76-6BD031C7E6F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205" t="9722" r="19386" b="43403"/>
          <a:stretch/>
        </p:blipFill>
        <p:spPr bwMode="auto">
          <a:xfrm>
            <a:off x="1687027" y="1743460"/>
            <a:ext cx="2109895" cy="11198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39AFFFF9-62B5-460E-B1DF-EBD989A466F9}"/>
              </a:ext>
            </a:extLst>
          </p:cNvPr>
          <p:cNvSpPr txBox="1">
            <a:spLocks/>
          </p:cNvSpPr>
          <p:nvPr/>
        </p:nvSpPr>
        <p:spPr bwMode="auto">
          <a:xfrm>
            <a:off x="1680470" y="2740443"/>
            <a:ext cx="2109895" cy="533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w/ Public Lands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491B3C5D-E40A-44B1-8A85-03E2058B45FF}"/>
              </a:ext>
            </a:extLst>
          </p:cNvPr>
          <p:cNvSpPr txBox="1">
            <a:spLocks/>
          </p:cNvSpPr>
          <p:nvPr/>
        </p:nvSpPr>
        <p:spPr bwMode="auto">
          <a:xfrm>
            <a:off x="4129018" y="1271430"/>
            <a:ext cx="1840523" cy="533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46%</a:t>
            </a:r>
            <a:endParaRPr kumimoji="0" lang="en-US" alt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39" name="Picture 38" descr="Mississippi Headwaters Habitat Corridor Projects with 2017 Acquisition" title="Image of dial for 2017 acquisitio">
            <a:extLst>
              <a:ext uri="{FF2B5EF4-FFF2-40B4-BE49-F238E27FC236}">
                <a16:creationId xmlns:a16="http://schemas.microsoft.com/office/drawing/2014/main" id="{213D2BBB-C041-4193-927B-6F6CA87CD3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21459" y="1743460"/>
            <a:ext cx="2109895" cy="11198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id="{0D3C3E8F-87B3-46A3-8E1E-2BDDEACED507}"/>
              </a:ext>
            </a:extLst>
          </p:cNvPr>
          <p:cNvSpPr txBox="1">
            <a:spLocks/>
          </p:cNvSpPr>
          <p:nvPr/>
        </p:nvSpPr>
        <p:spPr bwMode="auto">
          <a:xfrm>
            <a:off x="3752051" y="2755293"/>
            <a:ext cx="2540003" cy="533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w/ 2017 Acquisition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0721163C-7607-4FDA-BD69-F3375B136F3F}"/>
              </a:ext>
            </a:extLst>
          </p:cNvPr>
          <p:cNvSpPr txBox="1">
            <a:spLocks/>
          </p:cNvSpPr>
          <p:nvPr/>
        </p:nvSpPr>
        <p:spPr bwMode="auto">
          <a:xfrm>
            <a:off x="1835875" y="3241226"/>
            <a:ext cx="1840523" cy="533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51%</a:t>
            </a:r>
            <a:endParaRPr kumimoji="0" lang="en-US" alt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40" name="Picture 39" descr="Mississippi Headwaters Habitat Corridor Projects with 2017 Easement" title="Image of dial for 2017 easement">
            <a:extLst>
              <a:ext uri="{FF2B5EF4-FFF2-40B4-BE49-F238E27FC236}">
                <a16:creationId xmlns:a16="http://schemas.microsoft.com/office/drawing/2014/main" id="{B17BFCE5-0923-415D-B5FA-ECEEDE81A1F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/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69352" y="3752778"/>
            <a:ext cx="2109896" cy="10882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4" name="Title 1">
            <a:extLst>
              <a:ext uri="{FF2B5EF4-FFF2-40B4-BE49-F238E27FC236}">
                <a16:creationId xmlns:a16="http://schemas.microsoft.com/office/drawing/2014/main" id="{23BECB4A-7C0E-4429-B436-001DF2C79FF4}"/>
              </a:ext>
            </a:extLst>
          </p:cNvPr>
          <p:cNvSpPr txBox="1">
            <a:spLocks/>
          </p:cNvSpPr>
          <p:nvPr/>
        </p:nvSpPr>
        <p:spPr bwMode="auto">
          <a:xfrm>
            <a:off x="1545173" y="4758748"/>
            <a:ext cx="2436237" cy="533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w/ 2017 Easement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599D7F80-B661-48EB-8CF1-F0BC33391FD3}"/>
              </a:ext>
            </a:extLst>
          </p:cNvPr>
          <p:cNvSpPr txBox="1">
            <a:spLocks/>
          </p:cNvSpPr>
          <p:nvPr/>
        </p:nvSpPr>
        <p:spPr bwMode="auto">
          <a:xfrm>
            <a:off x="4160695" y="3241226"/>
            <a:ext cx="1840523" cy="533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66%</a:t>
            </a:r>
            <a:endParaRPr kumimoji="0" lang="en-US" alt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41" name="Picture 40" descr="Mississippi Headwaters Habitat Corridor Projects with SFIA" title="Image of dial for SFIA">
            <a:extLst>
              <a:ext uri="{FF2B5EF4-FFF2-40B4-BE49-F238E27FC236}">
                <a16:creationId xmlns:a16="http://schemas.microsoft.com/office/drawing/2014/main" id="{8FA0FB28-7176-4C68-9ED0-C05A568F66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/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13504" y="3770887"/>
            <a:ext cx="2145080" cy="10599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5" name="Title 1">
            <a:extLst>
              <a:ext uri="{FF2B5EF4-FFF2-40B4-BE49-F238E27FC236}">
                <a16:creationId xmlns:a16="http://schemas.microsoft.com/office/drawing/2014/main" id="{0CF9DD80-F9D8-4B22-AF6C-A0313393DF76}"/>
              </a:ext>
            </a:extLst>
          </p:cNvPr>
          <p:cNvSpPr txBox="1">
            <a:spLocks/>
          </p:cNvSpPr>
          <p:nvPr/>
        </p:nvSpPr>
        <p:spPr bwMode="auto">
          <a:xfrm>
            <a:off x="3893412" y="4758748"/>
            <a:ext cx="2109895" cy="533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w/ SFIA</a:t>
            </a: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CD2B8959-5543-49D7-8882-FDC9DCA75C72}"/>
              </a:ext>
            </a:extLst>
          </p:cNvPr>
          <p:cNvSpPr txBox="1">
            <a:spLocks/>
          </p:cNvSpPr>
          <p:nvPr/>
        </p:nvSpPr>
        <p:spPr bwMode="auto">
          <a:xfrm>
            <a:off x="891233" y="5619807"/>
            <a:ext cx="2624912" cy="533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Current: 71%</a:t>
            </a:r>
            <a:endParaRPr kumimoji="0" lang="en-US" alt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42" name="Picture 41" descr="Mississippi Headwaters Habitat Corridor Projects with 2019 Acquisition" title="image of dial with 2019 acquisition">
            <a:extLst>
              <a:ext uri="{FF2B5EF4-FFF2-40B4-BE49-F238E27FC236}">
                <a16:creationId xmlns:a16="http://schemas.microsoft.com/office/drawing/2014/main" id="{B9B65BCF-1F4B-48B2-9DC8-03CA16CD9C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/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01503" y="5347457"/>
            <a:ext cx="2082425" cy="10818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417532EB-0D46-4780-8AA0-247C5B662DF9}"/>
              </a:ext>
            </a:extLst>
          </p:cNvPr>
          <p:cNvSpPr txBox="1">
            <a:spLocks/>
          </p:cNvSpPr>
          <p:nvPr/>
        </p:nvSpPr>
        <p:spPr bwMode="auto">
          <a:xfrm>
            <a:off x="3230258" y="6338138"/>
            <a:ext cx="2624912" cy="533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w/ 2019 Acquisition</a:t>
            </a:r>
          </a:p>
        </p:txBody>
      </p:sp>
      <p:pic>
        <p:nvPicPr>
          <p:cNvPr id="6" name="Picture 5" descr="Mississippi Headwaters Habitat Corridors Projects">
            <a:extLst>
              <a:ext uri="{FF2B5EF4-FFF2-40B4-BE49-F238E27FC236}">
                <a16:creationId xmlns:a16="http://schemas.microsoft.com/office/drawing/2014/main" id="{6CEA9545-6FEC-4677-8013-4E89474CC07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3281" y="1335088"/>
            <a:ext cx="4612911" cy="5536767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85FC84-DF7F-495E-8414-3CCC4E1F95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5737" y="6449314"/>
            <a:ext cx="3104521" cy="237553"/>
          </a:xfrm>
        </p:spPr>
        <p:txBody>
          <a:bodyPr/>
          <a:lstStyle/>
          <a:p>
            <a:r>
              <a:rPr lang="en-US" dirty="0"/>
              <a:t>Minnesota Board of Water and Soil Resources |  </a:t>
            </a:r>
            <a:r>
              <a:rPr lang="en-US" dirty="0" err="1"/>
              <a:t>www.bwsr.state.mn.us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6A522A-B40B-49C2-BD4B-D950A4B9D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08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30" y="-59479"/>
            <a:ext cx="12192000" cy="1290672"/>
          </a:xfrm>
        </p:spPr>
        <p:txBody>
          <a:bodyPr/>
          <a:lstStyle/>
          <a:p>
            <a:pPr algn="ctr"/>
            <a:r>
              <a:rPr lang="en-US" dirty="0"/>
              <a:t>Quality Forests + Quality Water = Quality Life</a:t>
            </a:r>
          </a:p>
        </p:txBody>
      </p:sp>
      <p:pic>
        <p:nvPicPr>
          <p:cNvPr id="13" name="Content Placeholder 3" descr="State of MN image">
            <a:extLst>
              <a:ext uri="{FF2B5EF4-FFF2-40B4-BE49-F238E27FC236}">
                <a16:creationId xmlns:a16="http://schemas.microsoft.com/office/drawing/2014/main" id="{F6F7D93B-28FE-4EB0-B17A-ADC7BE896B5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606" t="1454" r="3117" b="8087"/>
          <a:stretch/>
        </p:blipFill>
        <p:spPr bwMode="black">
          <a:xfrm>
            <a:off x="3813197" y="1413328"/>
            <a:ext cx="4581504" cy="5141961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7" name="Picture 6" descr="A sunset over a body of water&#10;&#10;Description automatically generated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046" y="1413328"/>
            <a:ext cx="3426277" cy="217905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0" name="Picture 9" descr="A small boat in a body of water&#10;&#10;Description automatically generated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046" y="4610062"/>
            <a:ext cx="3506876" cy="20520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9" name="Picture 8" descr="Image of water picture pouring into glass representing drinking water.&#10;&#10;Description automatically generated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37575" y="1413327"/>
            <a:ext cx="3446270" cy="2120781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1" name="Picture 10" descr="A body of water surrounded by trees&#10;&#10;Description automatically generated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37576" y="4626691"/>
            <a:ext cx="3410378" cy="203538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2" name="Picture 11" descr="A picture containing a large roll of paper mill products.&#10;&#10;Description automatically generated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44712" y="3335800"/>
            <a:ext cx="3370432" cy="2138327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889D9C-AFA9-4740-9532-D6621CDD21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19407" y="6555289"/>
            <a:ext cx="5587647" cy="365125"/>
          </a:xfrm>
        </p:spPr>
        <p:txBody>
          <a:bodyPr/>
          <a:lstStyle/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8BF4FD-F699-4654-821B-BD91F4C5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510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3323C-8616-4DAF-8766-17082CD32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Upper Mississippi River Basin: Context</a:t>
            </a:r>
          </a:p>
        </p:txBody>
      </p:sp>
      <p:sp>
        <p:nvSpPr>
          <p:cNvPr id="3" name="Content Placeholder 2" descr="Upper Mississippi Basin Stats">
            <a:extLst>
              <a:ext uri="{FF2B5EF4-FFF2-40B4-BE49-F238E27FC236}">
                <a16:creationId xmlns:a16="http://schemas.microsoft.com/office/drawing/2014/main" id="{654A05E3-743C-4BDF-AF15-9246CD02F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4113"/>
            <a:ext cx="6896100" cy="4767943"/>
          </a:xfrm>
        </p:spPr>
        <p:txBody>
          <a:bodyPr/>
          <a:lstStyle/>
          <a:p>
            <a:pPr marL="0" indent="0">
              <a:buNone/>
            </a:pPr>
            <a:r>
              <a:rPr lang="en-US" sz="3600" u="sng" dirty="0"/>
              <a:t>Upper Mississippi Basin Stats: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Part of 35 Counties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525 Miles of the Mississippi River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7500+ Lakes</a:t>
            </a:r>
            <a:r>
              <a:rPr lang="en-US" sz="2000" i="1" dirty="0"/>
              <a:t> (over 10 acres)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 Largest Source Water in Minnesota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800" dirty="0"/>
          </a:p>
          <a:p>
            <a:endParaRPr lang="en-US" sz="2800" dirty="0"/>
          </a:p>
          <a:p>
            <a:endParaRPr lang="en-US" dirty="0"/>
          </a:p>
        </p:txBody>
      </p:sp>
      <p:pic>
        <p:nvPicPr>
          <p:cNvPr id="7" name="Picture 6" descr="Upper Mississippi Basin Stats Image">
            <a:extLst>
              <a:ext uri="{FF2B5EF4-FFF2-40B4-BE49-F238E27FC236}">
                <a16:creationId xmlns:a16="http://schemas.microsoft.com/office/drawing/2014/main" id="{FEA5271B-4714-438C-878D-36D11E0A59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8581" y="1408793"/>
            <a:ext cx="4204103" cy="4947557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E8E4C4-756F-4387-BD56-1DB96AE32D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black"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Minnesota Board of Water and Soil Resources |  </a:t>
            </a:r>
            <a:r>
              <a:rPr lang="en-US" dirty="0" err="1"/>
              <a:t>www.bwsr.state.mn.us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CA81F6-0379-4E26-8D7D-782D8AB94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387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3323C-8616-4DAF-8766-17082CD32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Upper Mississippi River Basin: Context-Major Watersheds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33374BDA-F018-4846-8F81-4A7F9FDE3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019" y="1698170"/>
            <a:ext cx="6896100" cy="4767943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600" u="sng" dirty="0"/>
              <a:t>Bi-lateral </a:t>
            </a:r>
            <a:r>
              <a:rPr lang="en-US" sz="2600" u="sng" dirty="0" err="1"/>
              <a:t>Wshds</a:t>
            </a:r>
            <a:r>
              <a:rPr lang="en-US" sz="2600" u="sng" dirty="0"/>
              <a:t> (6)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200" dirty="0"/>
              <a:t>Along Main-stem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200" dirty="0"/>
              <a:t>Flow-through </a:t>
            </a:r>
            <a:r>
              <a:rPr lang="en-US" sz="2200" dirty="0" err="1"/>
              <a:t>wshds</a:t>
            </a:r>
            <a:endParaRPr lang="en-US" sz="2200" dirty="0"/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200" dirty="0"/>
              <a:t>Population Centers</a:t>
            </a:r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endParaRPr lang="en-US" sz="2600" dirty="0"/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600" u="sng" dirty="0"/>
              <a:t>Tributary </a:t>
            </a:r>
            <a:r>
              <a:rPr lang="en-US" sz="2600" u="sng" dirty="0" err="1"/>
              <a:t>Wshds</a:t>
            </a:r>
            <a:r>
              <a:rPr lang="en-US" sz="2600" u="sng" dirty="0"/>
              <a:t> (6)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200" dirty="0"/>
              <a:t>5 on West, 1 on East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200" dirty="0"/>
              <a:t>Crow = 2 majors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200" dirty="0"/>
              <a:t>Crow Wing = 3 majors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800" dirty="0"/>
          </a:p>
          <a:p>
            <a:endParaRPr lang="en-US" sz="2800" dirty="0"/>
          </a:p>
          <a:p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10162C0-D250-42F0-83D0-B189C9BA5102}"/>
              </a:ext>
            </a:extLst>
          </p:cNvPr>
          <p:cNvSpPr txBox="1"/>
          <p:nvPr/>
        </p:nvSpPr>
        <p:spPr>
          <a:xfrm>
            <a:off x="3997453" y="1513504"/>
            <a:ext cx="2096215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2">
                <a:lumMod val="1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Bi-lateral flow-</a:t>
            </a:r>
            <a:r>
              <a:rPr lang="en-US" b="1" dirty="0" err="1">
                <a:solidFill>
                  <a:schemeClr val="tx2"/>
                </a:solidFill>
              </a:rPr>
              <a:t>thrus</a:t>
            </a:r>
            <a:endParaRPr lang="en-US" b="1" dirty="0">
              <a:solidFill>
                <a:schemeClr val="tx2"/>
              </a:solidFill>
            </a:endParaRPr>
          </a:p>
        </p:txBody>
      </p:sp>
      <p:pic>
        <p:nvPicPr>
          <p:cNvPr id="14" name="Picture 13" descr="Image 1: Bi-lateral flow-thrus ">
            <a:extLst>
              <a:ext uri="{FF2B5EF4-FFF2-40B4-BE49-F238E27FC236}">
                <a16:creationId xmlns:a16="http://schemas.microsoft.com/office/drawing/2014/main" id="{CB24368B-ACC2-4A50-937E-4219ACD27A7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194" y="1347773"/>
            <a:ext cx="4257903" cy="5008578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A3335509-7C6B-424D-9DBF-A73B90D899E4}"/>
              </a:ext>
            </a:extLst>
          </p:cNvPr>
          <p:cNvSpPr txBox="1"/>
          <p:nvPr/>
        </p:nvSpPr>
        <p:spPr>
          <a:xfrm>
            <a:off x="8699612" y="1540012"/>
            <a:ext cx="1207703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2">
                <a:lumMod val="1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Tributaries</a:t>
            </a:r>
          </a:p>
        </p:txBody>
      </p:sp>
      <p:pic>
        <p:nvPicPr>
          <p:cNvPr id="18" name="Picture 17" descr="Tributaries&#10; ">
            <a:extLst>
              <a:ext uri="{FF2B5EF4-FFF2-40B4-BE49-F238E27FC236}">
                <a16:creationId xmlns:a16="http://schemas.microsoft.com/office/drawing/2014/main" id="{3BE663B7-832E-48D3-9302-8C86288992B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097" y="1347773"/>
            <a:ext cx="4257903" cy="49507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CC696F-DDF8-4A19-ABAF-7A7969D142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black"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Minnesota Board of Water and Soil Resources |  </a:t>
            </a:r>
            <a:r>
              <a:rPr lang="en-US" dirty="0" err="1"/>
              <a:t>www.bwsr.state.mn.us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146A5-A0AD-4ED0-8F06-87DBD95EE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458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Title 1" descr="1W1P - LSP Status&#10;&#10;"/>
          <p:cNvSpPr>
            <a:spLocks noGrp="1"/>
          </p:cNvSpPr>
          <p:nvPr>
            <p:ph type="title"/>
          </p:nvPr>
        </p:nvSpPr>
        <p:spPr>
          <a:xfrm>
            <a:off x="0" y="-2894"/>
            <a:ext cx="12192000" cy="1211231"/>
          </a:xfrm>
        </p:spPr>
        <p:txBody>
          <a:bodyPr>
            <a:normAutofit/>
          </a:bodyPr>
          <a:lstStyle/>
          <a:p>
            <a:pPr algn="ctr"/>
            <a:r>
              <a:rPr lang="en-US" altLang="en-US" dirty="0" err="1"/>
              <a:t>1W1P</a:t>
            </a:r>
            <a:r>
              <a:rPr lang="en-US" altLang="en-US" dirty="0"/>
              <a:t> – Land Stewardship Plan Status</a:t>
            </a:r>
          </a:p>
        </p:txBody>
      </p:sp>
      <p:pic>
        <p:nvPicPr>
          <p:cNvPr id="3" name="Picture 2" descr="Land Stewardship Plan Status&#10;&#10;Description automatically generated">
            <a:extLst>
              <a:ext uri="{FF2B5EF4-FFF2-40B4-BE49-F238E27FC236}">
                <a16:creationId xmlns:a16="http://schemas.microsoft.com/office/drawing/2014/main" id="{12CC8ECB-9616-463C-A8BE-A32CB0FA42F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906" y="1329226"/>
            <a:ext cx="4188187" cy="5027124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07D18C1-8E34-4FDD-A5EE-27F8DBDFDF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41FDA7-5B6C-4AF1-B4FE-C49833B10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321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4C81AA3-CC43-4957-BB15-67761F27D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Phosphorus Increases as Forest Cover Decreases</a:t>
            </a:r>
          </a:p>
        </p:txBody>
      </p:sp>
      <p:pic>
        <p:nvPicPr>
          <p:cNvPr id="5" name="Content Placeholder 4" descr="A large body of water &#10;&#10;Description automatically generated"/>
          <p:cNvPicPr>
            <a:picLocks noGrp="1" noChangeAspect="1"/>
          </p:cNvPicPr>
          <p:nvPr>
            <p:ph type="tbl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8562"/>
            <a:ext cx="12192000" cy="5659437"/>
          </a:xfrm>
          <a:prstGeom prst="rect">
            <a:avLst/>
          </a:prstGeom>
        </p:spPr>
      </p:pic>
      <p:pic>
        <p:nvPicPr>
          <p:cNvPr id="4" name="Picture 3" descr="Phosphorus Increase diagram&#10;&#10;Description automatically generated">
            <a:extLst>
              <a:ext uri="{FF2B5EF4-FFF2-40B4-BE49-F238E27FC236}">
                <a16:creationId xmlns:a16="http://schemas.microsoft.com/office/drawing/2014/main" id="{4CD02853-A8C4-4F0A-8F80-3C18190170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0075" y="2479675"/>
            <a:ext cx="3971925" cy="3876675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7781B5-27E3-48C2-B2A7-686C9CB861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Minnesota Board of Water and Soil Resources |  </a:t>
            </a:r>
            <a:r>
              <a:rPr lang="en-US" dirty="0" err="1"/>
              <a:t>www.bwsr.state.mn.us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469481-1752-45F1-BAB8-D04B03A54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079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orested Zone Change">
            <a:extLst>
              <a:ext uri="{FF2B5EF4-FFF2-40B4-BE49-F238E27FC236}">
                <a16:creationId xmlns:a16="http://schemas.microsoft.com/office/drawing/2014/main" id="{7463323C-8616-4DAF-8766-17082CD32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9367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Forested Zone Change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189D74-4AE7-4C13-A12B-F36DDF58A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6</a:t>
            </a:fld>
            <a:endParaRPr lang="en-US" dirty="0"/>
          </a:p>
        </p:txBody>
      </p:sp>
      <p:pic>
        <p:nvPicPr>
          <p:cNvPr id="37" name="Picture 36" descr="Historical Forest zone&#10;">
            <a:extLst>
              <a:ext uri="{FF2B5EF4-FFF2-40B4-BE49-F238E27FC236}">
                <a16:creationId xmlns:a16="http://schemas.microsoft.com/office/drawing/2014/main" id="{B5EB21CA-136F-4509-B4E9-14DD06F16A6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51" y="1394323"/>
            <a:ext cx="4221917" cy="4962027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62C17DF5-8149-45BD-AB99-D97E82D7A944}"/>
              </a:ext>
            </a:extLst>
          </p:cNvPr>
          <p:cNvSpPr txBox="1"/>
          <p:nvPr/>
        </p:nvSpPr>
        <p:spPr>
          <a:xfrm rot="19424736">
            <a:off x="1938795" y="3773034"/>
            <a:ext cx="2534027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bg2">
                <a:lumMod val="1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Historical Forested Zone</a:t>
            </a:r>
          </a:p>
        </p:txBody>
      </p:sp>
      <p:pic>
        <p:nvPicPr>
          <p:cNvPr id="7" name="Picture 6" descr="Forested Zone change&#10;&#10;Description automatically generated">
            <a:extLst>
              <a:ext uri="{FF2B5EF4-FFF2-40B4-BE49-F238E27FC236}">
                <a16:creationId xmlns:a16="http://schemas.microsoft.com/office/drawing/2014/main" id="{1A029C53-DE44-4838-BEB2-11567511F47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2431" y="1394304"/>
            <a:ext cx="4221933" cy="496202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24B8C8A-BB7E-491C-9228-75BBD3210EE9}"/>
              </a:ext>
            </a:extLst>
          </p:cNvPr>
          <p:cNvSpPr txBox="1"/>
          <p:nvPr/>
        </p:nvSpPr>
        <p:spPr>
          <a:xfrm rot="19446059">
            <a:off x="8559068" y="3244333"/>
            <a:ext cx="2309478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bg2">
                <a:lumMod val="1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Current Forested Zone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AB0A4F-C61C-4809-B865-3CC0ABACC1D3}"/>
              </a:ext>
            </a:extLst>
          </p:cNvPr>
          <p:cNvSpPr txBox="1"/>
          <p:nvPr/>
        </p:nvSpPr>
        <p:spPr>
          <a:xfrm rot="2397560">
            <a:off x="7292997" y="4501948"/>
            <a:ext cx="26352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Forest Loss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8EA672-C9B7-4D2F-A85A-99B632A452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black"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Minnesota Board of Water and Soil Resources |  </a:t>
            </a:r>
            <a:r>
              <a:rPr lang="en-US" dirty="0" err="1"/>
              <a:t>www.bwsr.state.mn.us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53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orest Infiltrate Water&#10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08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43" name="Picture 3" descr="forest and water infiltration image&#10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830996"/>
            <a:ext cx="5181600" cy="3231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3F00048-4E86-4FFE-81CC-5B27B43607AA}"/>
              </a:ext>
            </a:extLst>
          </p:cNvPr>
          <p:cNvSpPr txBox="1">
            <a:spLocks/>
          </p:cNvSpPr>
          <p:nvPr/>
        </p:nvSpPr>
        <p:spPr>
          <a:xfrm>
            <a:off x="0" y="5578959"/>
            <a:ext cx="12192000" cy="95995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solidFill>
                  <a:schemeClr val="bg1"/>
                </a:solidFill>
                <a:latin typeface="+mn-lt"/>
                <a:ea typeface="+mn-ea"/>
                <a:cs typeface="Calibri" panose="020F0502020204030204" pitchFamily="34" charset="0"/>
              </a:rPr>
              <a:t>Forests Infiltrate Water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0769C2B-4B9F-4907-83F4-05A4AE012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0400" y="0"/>
            <a:ext cx="5181600" cy="1066800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5300" b="1" dirty="0">
                <a:solidFill>
                  <a:schemeClr val="bg1"/>
                </a:solidFill>
                <a:cs typeface="Calibri" panose="020F0502020204030204" pitchFamily="34" charset="0"/>
              </a:rPr>
              <a:t/>
            </a:r>
            <a:br>
              <a:rPr lang="en-US" sz="5300" b="1" dirty="0">
                <a:solidFill>
                  <a:schemeClr val="bg1"/>
                </a:solidFill>
                <a:cs typeface="Calibri" panose="020F0502020204030204" pitchFamily="34" charset="0"/>
              </a:rPr>
            </a:br>
            <a:r>
              <a:rPr lang="en-US" sz="5300" b="1" dirty="0">
                <a:solidFill>
                  <a:schemeClr val="bg1"/>
                </a:solidFill>
                <a:cs typeface="Calibri" panose="020F0502020204030204" pitchFamily="34" charset="0"/>
              </a:rPr>
              <a:t>Protect the sponge!</a:t>
            </a:r>
            <a:r>
              <a:rPr lang="en-US" dirty="0">
                <a:solidFill>
                  <a:schemeClr val="bg1"/>
                </a:solidFill>
                <a:cs typeface="Calibri" panose="020F0502020204030204" pitchFamily="34" charset="0"/>
              </a:rPr>
              <a:t/>
            </a:r>
            <a:br>
              <a:rPr lang="en-US" dirty="0">
                <a:solidFill>
                  <a:schemeClr val="bg1"/>
                </a:solidFill>
                <a:cs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F971B2-E0A4-4858-9503-E499ADD3B0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Minnesota Board of Water and Soil Resources |  www.bwsr.state.mn.us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F027BC-A2D2-452A-B4B0-4A0FB876A3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0032B7-D4B0-4BBE-BE4D-D18B38804FB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447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1772"/>
            <a:ext cx="12192000" cy="1222051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Private Forest Management Tools for </a:t>
            </a:r>
            <a:br>
              <a:rPr lang="en-US" sz="4000" dirty="0"/>
            </a:br>
            <a:r>
              <a:rPr lang="en-US" sz="4000" dirty="0"/>
              <a:t>Water Quality &amp; Habitat</a:t>
            </a:r>
          </a:p>
        </p:txBody>
      </p:sp>
      <p:graphicFrame>
        <p:nvGraphicFramePr>
          <p:cNvPr id="9" name="Diagram 8" descr="Private Forest Management Tools for Water Quality &amp; Habitat image"/>
          <p:cNvGraphicFramePr/>
          <p:nvPr>
            <p:extLst>
              <p:ext uri="{D42A27DB-BD31-4B8C-83A1-F6EECF244321}">
                <p14:modId xmlns:p14="http://schemas.microsoft.com/office/powerpoint/2010/main" val="2537469879"/>
              </p:ext>
            </p:extLst>
          </p:nvPr>
        </p:nvGraphicFramePr>
        <p:xfrm>
          <a:off x="2008499" y="1459703"/>
          <a:ext cx="6719228" cy="47558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661565" y="2081341"/>
            <a:ext cx="224023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2100" b="1" dirty="0">
                <a:solidFill>
                  <a:srgbClr val="003865"/>
                </a:solidFill>
                <a:latin typeface="Calibri"/>
              </a:rPr>
              <a:t>Public Ownership</a:t>
            </a:r>
            <a:endParaRPr lang="en-US" sz="2100" dirty="0">
              <a:solidFill>
                <a:srgbClr val="003865"/>
              </a:solidFill>
              <a:latin typeface="Calibri"/>
            </a:endParaRPr>
          </a:p>
        </p:txBody>
      </p:sp>
      <p:sp>
        <p:nvSpPr>
          <p:cNvPr id="31" name="Bent Arrow 30" descr="public ownership"/>
          <p:cNvSpPr/>
          <p:nvPr/>
        </p:nvSpPr>
        <p:spPr>
          <a:xfrm rot="16200000" flipV="1">
            <a:off x="3156166" y="1778238"/>
            <a:ext cx="360008" cy="1223311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srgbClr val="003865"/>
              </a:solidFill>
              <a:latin typeface="Calibri"/>
            </a:endParaRPr>
          </a:p>
        </p:txBody>
      </p:sp>
      <p:sp>
        <p:nvSpPr>
          <p:cNvPr id="30" name="Bent Arrow 30" descr="Image of bent arrow" title="Image of bent arrow">
            <a:extLst>
              <a:ext uri="{FF2B5EF4-FFF2-40B4-BE49-F238E27FC236}">
                <a16:creationId xmlns:a16="http://schemas.microsoft.com/office/drawing/2014/main" id="{A0B7A2D0-819F-4080-8050-F08B83E2C03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5400000" flipV="1">
            <a:off x="1990024" y="2047663"/>
            <a:ext cx="360008" cy="1223311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srgbClr val="003865"/>
              </a:solidFill>
              <a:latin typeface="Calibri"/>
            </a:endParaRPr>
          </a:p>
        </p:txBody>
      </p:sp>
      <p:sp>
        <p:nvSpPr>
          <p:cNvPr id="16" name="TextBox 15" descr="Bent arrow" title="Image of bent arrow"/>
          <p:cNvSpPr txBox="1"/>
          <p:nvPr/>
        </p:nvSpPr>
        <p:spPr>
          <a:xfrm>
            <a:off x="1702761" y="2524781"/>
            <a:ext cx="224023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2100" b="1" dirty="0">
                <a:solidFill>
                  <a:srgbClr val="003865"/>
                </a:solidFill>
                <a:latin typeface="Calibri"/>
              </a:rPr>
              <a:t>Private Ownership</a:t>
            </a:r>
            <a:endParaRPr lang="en-US" sz="2100" dirty="0">
              <a:solidFill>
                <a:srgbClr val="003865"/>
              </a:solidFill>
              <a:latin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82070" y="1704958"/>
            <a:ext cx="4178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defTabSz="6858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3865"/>
                </a:solidFill>
                <a:latin typeface="Calibri"/>
              </a:rPr>
              <a:t>Permanent protection w/ public access</a:t>
            </a:r>
          </a:p>
          <a:p>
            <a:pPr defTabSz="685800"/>
            <a:endParaRPr lang="en-US" dirty="0">
              <a:solidFill>
                <a:srgbClr val="003865"/>
              </a:solidFill>
              <a:latin typeface="Calibri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21411" y="2244111"/>
            <a:ext cx="4796385" cy="568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57213" lvl="1" indent="-214313" defTabSz="6858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3865"/>
                </a:solidFill>
                <a:latin typeface="Calibri"/>
              </a:rPr>
              <a:t>Forest protection, permanent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33337" y="3228190"/>
            <a:ext cx="3098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defTabSz="6858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3865"/>
                </a:solidFill>
                <a:latin typeface="Calibri"/>
              </a:rPr>
              <a:t>Forest protection, 8-50 years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01049" y="3968014"/>
            <a:ext cx="3985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defTabSz="6858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3865"/>
                </a:solidFill>
                <a:latin typeface="Calibri"/>
              </a:rPr>
              <a:t>Land owner revenue/forest renewal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971099" y="4815960"/>
            <a:ext cx="3098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defTabSz="6858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3865"/>
                </a:solidFill>
                <a:latin typeface="Calibri"/>
              </a:rPr>
              <a:t>Forest improvement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579526" y="5609845"/>
            <a:ext cx="2527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defTabSz="6858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3865"/>
                </a:solidFill>
                <a:latin typeface="Calibri"/>
              </a:rPr>
              <a:t>Information/planning</a:t>
            </a:r>
          </a:p>
        </p:txBody>
      </p:sp>
      <p:sp>
        <p:nvSpPr>
          <p:cNvPr id="28" name="Bent Arrow 25" descr="low cost image">
            <a:extLst>
              <a:ext uri="{FF2B5EF4-FFF2-40B4-BE49-F238E27FC236}">
                <a16:creationId xmlns:a16="http://schemas.microsoft.com/office/drawing/2014/main" id="{D359703B-4F4B-4BB8-8249-31A40E4E6957}"/>
              </a:ext>
            </a:extLst>
          </p:cNvPr>
          <p:cNvSpPr/>
          <p:nvPr/>
        </p:nvSpPr>
        <p:spPr>
          <a:xfrm rot="5400000" flipV="1">
            <a:off x="10296186" y="2046820"/>
            <a:ext cx="350893" cy="809349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srgbClr val="003865"/>
              </a:solidFill>
              <a:latin typeface="Calibri"/>
            </a:endParaRPr>
          </a:p>
        </p:txBody>
      </p:sp>
      <p:grpSp>
        <p:nvGrpSpPr>
          <p:cNvPr id="6" name="Group 5" descr="high and low cost image">
            <a:extLst>
              <a:ext uri="{FF2B5EF4-FFF2-40B4-BE49-F238E27FC236}">
                <a16:creationId xmlns:a16="http://schemas.microsoft.com/office/drawing/2014/main" id="{7996B93E-2D51-4115-81FE-C952C0D05197}"/>
              </a:ext>
            </a:extLst>
          </p:cNvPr>
          <p:cNvGrpSpPr/>
          <p:nvPr/>
        </p:nvGrpSpPr>
        <p:grpSpPr>
          <a:xfrm>
            <a:off x="10208786" y="1842965"/>
            <a:ext cx="1434955" cy="1015498"/>
            <a:chOff x="9729035" y="1728406"/>
            <a:chExt cx="1434955" cy="1015498"/>
          </a:xfrm>
        </p:grpSpPr>
        <p:sp>
          <p:nvSpPr>
            <p:cNvPr id="14" name="TextBox 13"/>
            <p:cNvSpPr txBox="1"/>
            <p:nvPr/>
          </p:nvSpPr>
          <p:spPr>
            <a:xfrm>
              <a:off x="9729035" y="1728406"/>
              <a:ext cx="1427583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sz="2100" b="1" dirty="0">
                  <a:solidFill>
                    <a:srgbClr val="003865"/>
                  </a:solidFill>
                  <a:latin typeface="Calibri"/>
                </a:rPr>
                <a:t>High Cost</a:t>
              </a:r>
              <a:endParaRPr lang="en-US" sz="2100" dirty="0">
                <a:solidFill>
                  <a:srgbClr val="003865"/>
                </a:solidFill>
                <a:latin typeface="Calibri"/>
              </a:endParaRPr>
            </a:p>
          </p:txBody>
        </p:sp>
        <p:sp>
          <p:nvSpPr>
            <p:cNvPr id="26" name="Bent Arrow 25"/>
            <p:cNvSpPr/>
            <p:nvPr/>
          </p:nvSpPr>
          <p:spPr>
            <a:xfrm rot="16200000" flipV="1">
              <a:off x="10524775" y="1660361"/>
              <a:ext cx="350893" cy="809349"/>
            </a:xfrm>
            <a:prstGeom prst="ben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sz="1350">
                <a:solidFill>
                  <a:srgbClr val="003865"/>
                </a:solidFill>
                <a:latin typeface="Calibri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9736407" y="2328406"/>
              <a:ext cx="1427583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sz="2100" b="1" dirty="0">
                  <a:solidFill>
                    <a:srgbClr val="003865"/>
                  </a:solidFill>
                  <a:latin typeface="Calibri"/>
                </a:rPr>
                <a:t>Lower Cost</a:t>
              </a:r>
              <a:endParaRPr lang="en-US" sz="2100" dirty="0">
                <a:solidFill>
                  <a:srgbClr val="003865"/>
                </a:solidFill>
                <a:latin typeface="Calibri"/>
              </a:endParaRPr>
            </a:p>
          </p:txBody>
        </p:sp>
      </p:grp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7494B19-A888-4CE6-8CB2-F1EC568D08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97E5B11-9B19-47FB-840E-B4B928E45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311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89F1F-34B8-46CB-BC3F-E8BFD4E57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RAQ</a:t>
            </a:r>
            <a:r>
              <a:rPr lang="en-US" dirty="0"/>
              <a:t> Scoring</a:t>
            </a:r>
          </a:p>
        </p:txBody>
      </p:sp>
      <p:pic>
        <p:nvPicPr>
          <p:cNvPr id="6" name="Content Placeholder 5" descr="RAQ Scoring features image">
            <a:extLst>
              <a:ext uri="{FF2B5EF4-FFF2-40B4-BE49-F238E27FC236}">
                <a16:creationId xmlns:a16="http://schemas.microsoft.com/office/drawing/2014/main" id="{52928E45-D74E-4E79-BBF3-8194BC41AD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084"/>
          <a:stretch/>
        </p:blipFill>
        <p:spPr>
          <a:xfrm>
            <a:off x="2714039" y="1409700"/>
            <a:ext cx="6763921" cy="5448300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74CE2D88-9378-4D31-B7A8-EDC3EC009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5717" y="5407207"/>
            <a:ext cx="5400564" cy="1119005"/>
          </a:xfrm>
          <a:prstGeom prst="rect">
            <a:avLst/>
          </a:prstGeom>
          <a:solidFill>
            <a:schemeClr val="bg2">
              <a:lumMod val="50000"/>
              <a:alpha val="73000"/>
            </a:schemeClr>
          </a:solidFill>
          <a:ln>
            <a:noFill/>
          </a:ln>
          <a:effectLst>
            <a:softEdge rad="1016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altLang="en-US" sz="3200" dirty="0">
                <a:solidFill>
                  <a:schemeClr val="bg1"/>
                </a:solidFill>
              </a:rPr>
              <a:t>Finding Priority Parcels</a:t>
            </a:r>
            <a:endParaRPr lang="en-US" altLang="en-US" sz="3200" kern="0" dirty="0">
              <a:solidFill>
                <a:schemeClr val="bg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4F2F80-063F-486D-9FC8-3AE4857381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Minnesota Board of Water and Soil Resources |  www.bwsr.state.mn.us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1865CD-5292-4B36-8B54-94A20CD22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9</a:t>
            </a:fld>
            <a:endParaRPr lang="en-US" dirty="0"/>
          </a:p>
        </p:txBody>
      </p:sp>
      <p:sp>
        <p:nvSpPr>
          <p:cNvPr id="3" name="Arrow: Down 2" descr="Arrow to highlight large parcel to the East of Hay Lake&#10;">
            <a:extLst>
              <a:ext uri="{FF2B5EF4-FFF2-40B4-BE49-F238E27FC236}">
                <a16:creationId xmlns:a16="http://schemas.microsoft.com/office/drawing/2014/main" id="{48E1C708-F01D-4B1A-AEF9-2CC1F1F7D8E0}"/>
              </a:ext>
            </a:extLst>
          </p:cNvPr>
          <p:cNvSpPr/>
          <p:nvPr/>
        </p:nvSpPr>
        <p:spPr>
          <a:xfrm rot="5400000">
            <a:off x="8054184" y="2219417"/>
            <a:ext cx="365126" cy="1447800"/>
          </a:xfrm>
          <a:prstGeom prst="down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18815"/>
      </p:ext>
    </p:extLst>
  </p:cSld>
  <p:clrMapOvr>
    <a:masterClrMapping/>
  </p:clrMapOvr>
</p:sld>
</file>

<file path=ppt/theme/theme1.xml><?xml version="1.0" encoding="utf-8"?>
<a:theme xmlns:a="http://schemas.openxmlformats.org/drawingml/2006/main" name="BWSR Theme new logo">
  <a:themeElements>
    <a:clrScheme name="BWSR PPT template colors">
      <a:dk1>
        <a:srgbClr val="003865"/>
      </a:dk1>
      <a:lt1>
        <a:srgbClr val="FFFFFF"/>
      </a:lt1>
      <a:dk2>
        <a:srgbClr val="000000"/>
      </a:dk2>
      <a:lt2>
        <a:srgbClr val="DDDDDA"/>
      </a:lt2>
      <a:accent1>
        <a:srgbClr val="003865"/>
      </a:accent1>
      <a:accent2>
        <a:srgbClr val="78BE21"/>
      </a:accent2>
      <a:accent3>
        <a:srgbClr val="008EAA"/>
      </a:accent3>
      <a:accent4>
        <a:srgbClr val="8D3F2B"/>
      </a:accent4>
      <a:accent5>
        <a:srgbClr val="0D5257"/>
      </a:accent5>
      <a:accent6>
        <a:srgbClr val="5D295F"/>
      </a:accent6>
      <a:hlink>
        <a:srgbClr val="0563C1"/>
      </a:hlink>
      <a:folHlink>
        <a:srgbClr val="5D295F"/>
      </a:folHlink>
    </a:clrScheme>
    <a:fontScheme name="MN Secondary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WSR Theme new logo" id="{B728A305-B794-4B6E-90E6-13B01FE5291D}" vid="{127FEAA3-005A-48C1-BD58-B2D9A0233B5D}"/>
    </a:ext>
  </a:extLst>
</a:theme>
</file>

<file path=ppt/theme/theme2.xml><?xml version="1.0" encoding="utf-8"?>
<a:theme xmlns:a="http://schemas.openxmlformats.org/drawingml/2006/main" name="1_BWSR Theme new logo">
  <a:themeElements>
    <a:clrScheme name="BWSR PPT template colors">
      <a:dk1>
        <a:srgbClr val="003865"/>
      </a:dk1>
      <a:lt1>
        <a:srgbClr val="FFFFFF"/>
      </a:lt1>
      <a:dk2>
        <a:srgbClr val="000000"/>
      </a:dk2>
      <a:lt2>
        <a:srgbClr val="DDDDDA"/>
      </a:lt2>
      <a:accent1>
        <a:srgbClr val="003865"/>
      </a:accent1>
      <a:accent2>
        <a:srgbClr val="78BE21"/>
      </a:accent2>
      <a:accent3>
        <a:srgbClr val="008EAA"/>
      </a:accent3>
      <a:accent4>
        <a:srgbClr val="8D3F2B"/>
      </a:accent4>
      <a:accent5>
        <a:srgbClr val="0D5257"/>
      </a:accent5>
      <a:accent6>
        <a:srgbClr val="5D295F"/>
      </a:accent6>
      <a:hlink>
        <a:srgbClr val="0563C1"/>
      </a:hlink>
      <a:folHlink>
        <a:srgbClr val="5D295F"/>
      </a:folHlink>
    </a:clrScheme>
    <a:fontScheme name="MN Secondary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WSR Theme new logo" id="{B728A305-B794-4B6E-90E6-13B01FE5291D}" vid="{127FEAA3-005A-48C1-BD58-B2D9A0233B5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1828</TotalTime>
  <Words>335</Words>
  <Application>Microsoft Office PowerPoint</Application>
  <PresentationFormat>Widescreen</PresentationFormat>
  <Paragraphs>95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BWSR Theme new logo</vt:lpstr>
      <vt:lpstr>1_BWSR Theme new logo</vt:lpstr>
      <vt:lpstr>Forest Conservation Tools at Work in the Upper Mississippi Basin</vt:lpstr>
      <vt:lpstr>Upper Mississippi River Basin: Context</vt:lpstr>
      <vt:lpstr>Upper Mississippi River Basin: Context-Major Watersheds</vt:lpstr>
      <vt:lpstr>1W1P – Land Stewardship Plan Status</vt:lpstr>
      <vt:lpstr>Phosphorus Increases as Forest Cover Decreases</vt:lpstr>
      <vt:lpstr>Forested Zone Change</vt:lpstr>
      <vt:lpstr> Protect the sponge! </vt:lpstr>
      <vt:lpstr>Private Forest Management Tools for  Water Quality &amp; Habitat</vt:lpstr>
      <vt:lpstr>RAQ Scoring</vt:lpstr>
      <vt:lpstr>Protection doesn’t mean you can’t manage!</vt:lpstr>
      <vt:lpstr>Implementation Success Story: Mississippi River</vt:lpstr>
      <vt:lpstr>Implementation Success Story</vt:lpstr>
      <vt:lpstr>Quality Forests + Quality Water = Quality Life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Steward, Dan (BWSR)</dc:creator>
  <cp:lastModifiedBy>Kasey Gerkovich</cp:lastModifiedBy>
  <cp:revision>48</cp:revision>
  <dcterms:created xsi:type="dcterms:W3CDTF">2020-07-01T14:42:11Z</dcterms:created>
  <dcterms:modified xsi:type="dcterms:W3CDTF">2020-07-09T15:29:11Z</dcterms:modified>
</cp:coreProperties>
</file>